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 id="2147485002" r:id="rId5"/>
    <p:sldMasterId id="2147485032" r:id="rId6"/>
    <p:sldMasterId id="2147485062" r:id="rId7"/>
    <p:sldMasterId id="2147485092" r:id="rId8"/>
  </p:sldMasterIdLst>
  <p:notesMasterIdLst>
    <p:notesMasterId r:id="rId26"/>
  </p:notesMasterIdLst>
  <p:handoutMasterIdLst>
    <p:handoutMasterId r:id="rId27"/>
  </p:handoutMasterIdLst>
  <p:sldIdLst>
    <p:sldId id="1543" r:id="rId9"/>
    <p:sldId id="1545" r:id="rId10"/>
    <p:sldId id="1638" r:id="rId11"/>
    <p:sldId id="1639" r:id="rId12"/>
    <p:sldId id="1640" r:id="rId13"/>
    <p:sldId id="1616" r:id="rId14"/>
    <p:sldId id="1599" r:id="rId15"/>
    <p:sldId id="1625" r:id="rId16"/>
    <p:sldId id="1627" r:id="rId17"/>
    <p:sldId id="1641" r:id="rId18"/>
    <p:sldId id="1606" r:id="rId19"/>
    <p:sldId id="1642" r:id="rId20"/>
    <p:sldId id="1643" r:id="rId21"/>
    <p:sldId id="1644" r:id="rId22"/>
    <p:sldId id="1645" r:id="rId23"/>
    <p:sldId id="1579" r:id="rId24"/>
    <p:sldId id="1633" r:id="rId25"/>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45"/>
            <p14:sldId id="1638"/>
            <p14:sldId id="1639"/>
            <p14:sldId id="1640"/>
            <p14:sldId id="1616"/>
            <p14:sldId id="1599"/>
            <p14:sldId id="1625"/>
            <p14:sldId id="1627"/>
            <p14:sldId id="1641"/>
            <p14:sldId id="1606"/>
            <p14:sldId id="1642"/>
            <p14:sldId id="1643"/>
            <p14:sldId id="1644"/>
            <p14:sldId id="1645"/>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87373" autoAdjust="0"/>
  </p:normalViewPr>
  <p:slideViewPr>
    <p:cSldViewPr>
      <p:cViewPr varScale="1">
        <p:scale>
          <a:sx n="89" d="100"/>
          <a:sy n="89" d="100"/>
        </p:scale>
        <p:origin x="66" y="390"/>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6/22/2015 9:49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7T17:09:34.013"/>
    </inkml:context>
    <inkml:brush xml:id="br0">
      <inkml:brushProperty name="width" value="0.05292" units="cm"/>
      <inkml:brushProperty name="height" value="0.05292" units="cm"/>
      <inkml:brushProperty name="color" value="#FF0000"/>
    </inkml:brush>
  </inkml:definitions>
  <inkml:trace contextRef="#ctx0" brushRef="#br0">7827 18779 5 0,'-15'-44'2'0,"15"35"-6"15,8 9 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6/22/2015 9:49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DDCD61BB-790A-4EFE-904A-F3FC061E4182}" type="datetime8">
              <a:rPr lang="en-US" smtClean="0"/>
              <a:t>6/22/2015 9:49 AM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6696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7</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6/22/2015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218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454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051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6469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6/22/2015 9:49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724645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404862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81021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949579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911128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62234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0772813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606457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0507306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96353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29985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51151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772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0374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737"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2"/>
            <a:ext cx="3226289" cy="692059"/>
          </a:xfrm>
          <a:prstGeom prst="rect">
            <a:avLst/>
          </a:prstGeom>
        </p:spPr>
      </p:pic>
    </p:spTree>
    <p:extLst>
      <p:ext uri="{BB962C8B-B14F-4D97-AF65-F5344CB8AC3E}">
        <p14:creationId xmlns:p14="http://schemas.microsoft.com/office/powerpoint/2010/main" val="362201569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6736565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6" y="6256216"/>
            <a:ext cx="2742486" cy="365125"/>
          </a:xfrm>
          <a:prstGeom prst="rect">
            <a:avLst/>
          </a:prstGeom>
        </p:spPr>
        <p:txBody>
          <a:bodyPr/>
          <a:lstStyle/>
          <a:p>
            <a:pPr algn="r" defTabSz="914038">
              <a:defRPr/>
            </a:pPr>
            <a:fld id="{0A164282-434E-41D4-9582-783D542A7B68}" type="slidenum">
              <a:rPr lang="en-US" sz="1999" smtClean="0">
                <a:solidFill>
                  <a:srgbClr val="289FD7"/>
                </a:solidFill>
                <a:latin typeface="Segoe UI Light"/>
              </a:rPr>
              <a:pPr algn="r" defTabSz="914038">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2487277934"/>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7" y="2816940"/>
            <a:ext cx="11031572" cy="2387600"/>
          </a:xfrm>
        </p:spPr>
        <p:txBody>
          <a:bodyPr anchor="b">
            <a:noAutofit/>
          </a:bodyPr>
          <a:lstStyle>
            <a:lvl1pPr algn="l">
              <a:defRPr sz="23891">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964742554"/>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6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18948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6" cy="290715"/>
          </a:xfrm>
          <a:prstGeom prst="rect">
            <a:avLst/>
          </a:prstGeom>
        </p:spPr>
      </p:pic>
      <p:sp>
        <p:nvSpPr>
          <p:cNvPr id="3" name="Freeform 2"/>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3379785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3"/>
            <a:ext cx="1255086" cy="268966"/>
          </a:xfrm>
          <a:prstGeom prst="rect">
            <a:avLst/>
          </a:prstGeom>
        </p:spPr>
      </p:pic>
    </p:spTree>
    <p:extLst>
      <p:ext uri="{BB962C8B-B14F-4D97-AF65-F5344CB8AC3E}">
        <p14:creationId xmlns:p14="http://schemas.microsoft.com/office/powerpoint/2010/main" val="3978238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6688316"/>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2531763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252881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423631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031367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8230167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2"/>
            <a:ext cx="9856549"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0"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49"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0" y="4207039"/>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82598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2" y="2240362"/>
            <a:ext cx="6945325"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8"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7"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41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6225326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24870528"/>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091830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6956966"/>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2864286"/>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3948616"/>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38036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7232093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1250146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47522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70031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36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573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348566"/>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737"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2"/>
            <a:ext cx="3226289" cy="692059"/>
          </a:xfrm>
          <a:prstGeom prst="rect">
            <a:avLst/>
          </a:prstGeom>
        </p:spPr>
      </p:pic>
    </p:spTree>
    <p:extLst>
      <p:ext uri="{BB962C8B-B14F-4D97-AF65-F5344CB8AC3E}">
        <p14:creationId xmlns:p14="http://schemas.microsoft.com/office/powerpoint/2010/main" val="428517096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711555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6" y="6256216"/>
            <a:ext cx="2742486" cy="365125"/>
          </a:xfrm>
          <a:prstGeom prst="rect">
            <a:avLst/>
          </a:prstGeom>
        </p:spPr>
        <p:txBody>
          <a:bodyPr/>
          <a:lstStyle/>
          <a:p>
            <a:pPr algn="r" defTabSz="914038">
              <a:defRPr/>
            </a:pPr>
            <a:fld id="{0A164282-434E-41D4-9582-783D542A7B68}" type="slidenum">
              <a:rPr lang="en-US" sz="1999" smtClean="0">
                <a:solidFill>
                  <a:srgbClr val="289FD7"/>
                </a:solidFill>
                <a:latin typeface="Segoe UI Light"/>
              </a:rPr>
              <a:pPr algn="r" defTabSz="914038">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2097706531"/>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7" y="2816940"/>
            <a:ext cx="11031572" cy="2387600"/>
          </a:xfrm>
        </p:spPr>
        <p:txBody>
          <a:bodyPr anchor="b">
            <a:noAutofit/>
          </a:bodyPr>
          <a:lstStyle>
            <a:lvl1pPr algn="l">
              <a:defRPr sz="23891">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15232548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6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60548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6" cy="290715"/>
          </a:xfrm>
          <a:prstGeom prst="rect">
            <a:avLst/>
          </a:prstGeom>
        </p:spPr>
      </p:pic>
      <p:sp>
        <p:nvSpPr>
          <p:cNvPr id="3" name="Freeform 2"/>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7403012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3"/>
            <a:ext cx="1255086" cy="268966"/>
          </a:xfrm>
          <a:prstGeom prst="rect">
            <a:avLst/>
          </a:prstGeom>
        </p:spPr>
      </p:pic>
    </p:spTree>
    <p:extLst>
      <p:ext uri="{BB962C8B-B14F-4D97-AF65-F5344CB8AC3E}">
        <p14:creationId xmlns:p14="http://schemas.microsoft.com/office/powerpoint/2010/main" val="856395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95297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85748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436376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05296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3009484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5088235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2"/>
            <a:ext cx="9856549"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0"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49"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0" y="4207039"/>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52810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2" y="2240362"/>
            <a:ext cx="6945325"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8"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7"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17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3133508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855126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570509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854419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1712960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3177947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1963134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2092719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915159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04114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15261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86001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7557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74309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737"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2"/>
            <a:ext cx="3226289" cy="692059"/>
          </a:xfrm>
          <a:prstGeom prst="rect">
            <a:avLst/>
          </a:prstGeom>
        </p:spPr>
      </p:pic>
    </p:spTree>
    <p:extLst>
      <p:ext uri="{BB962C8B-B14F-4D97-AF65-F5344CB8AC3E}">
        <p14:creationId xmlns:p14="http://schemas.microsoft.com/office/powerpoint/2010/main" val="332785177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800934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6" y="6256216"/>
            <a:ext cx="2742486" cy="365125"/>
          </a:xfrm>
          <a:prstGeom prst="rect">
            <a:avLst/>
          </a:prstGeom>
        </p:spPr>
        <p:txBody>
          <a:bodyPr/>
          <a:lstStyle/>
          <a:p>
            <a:pPr algn="r" defTabSz="914038">
              <a:defRPr/>
            </a:pPr>
            <a:fld id="{0A164282-434E-41D4-9582-783D542A7B68}" type="slidenum">
              <a:rPr lang="en-US" sz="1999" smtClean="0">
                <a:solidFill>
                  <a:srgbClr val="289FD7"/>
                </a:solidFill>
                <a:latin typeface="Segoe UI Light"/>
              </a:rPr>
              <a:pPr algn="r" defTabSz="914038">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261865344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7" y="2816940"/>
            <a:ext cx="11031572" cy="2387600"/>
          </a:xfrm>
        </p:spPr>
        <p:txBody>
          <a:bodyPr anchor="b">
            <a:noAutofit/>
          </a:bodyPr>
          <a:lstStyle>
            <a:lvl1pPr algn="l">
              <a:defRPr sz="23891">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2863716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6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5913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6" cy="290715"/>
          </a:xfrm>
          <a:prstGeom prst="rect">
            <a:avLst/>
          </a:prstGeom>
        </p:spPr>
      </p:pic>
      <p:sp>
        <p:nvSpPr>
          <p:cNvPr id="3" name="Freeform 2"/>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145422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3"/>
            <a:ext cx="1255086" cy="268966"/>
          </a:xfrm>
          <a:prstGeom prst="rect">
            <a:avLst/>
          </a:prstGeom>
        </p:spPr>
      </p:pic>
    </p:spTree>
    <p:extLst>
      <p:ext uri="{BB962C8B-B14F-4D97-AF65-F5344CB8AC3E}">
        <p14:creationId xmlns:p14="http://schemas.microsoft.com/office/powerpoint/2010/main" val="3290798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147511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781493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929423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17733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0890743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8311702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2"/>
            <a:ext cx="9856549"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0"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49"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0" y="4207039"/>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80801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2" y="2240362"/>
            <a:ext cx="6945325"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8"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7"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506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494393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5568700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8534043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40431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8489188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824200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1662420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84699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7887137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50250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340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10457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86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29587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737"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2"/>
            <a:ext cx="3226289" cy="692059"/>
          </a:xfrm>
          <a:prstGeom prst="rect">
            <a:avLst/>
          </a:prstGeom>
        </p:spPr>
      </p:pic>
    </p:spTree>
    <p:extLst>
      <p:ext uri="{BB962C8B-B14F-4D97-AF65-F5344CB8AC3E}">
        <p14:creationId xmlns:p14="http://schemas.microsoft.com/office/powerpoint/2010/main" val="13105866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9261522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6" y="6256216"/>
            <a:ext cx="2742486" cy="365125"/>
          </a:xfrm>
          <a:prstGeom prst="rect">
            <a:avLst/>
          </a:prstGeom>
        </p:spPr>
        <p:txBody>
          <a:bodyPr/>
          <a:lstStyle/>
          <a:p>
            <a:pPr algn="r" defTabSz="914038">
              <a:defRPr/>
            </a:pPr>
            <a:fld id="{0A164282-434E-41D4-9582-783D542A7B68}" type="slidenum">
              <a:rPr lang="en-US" sz="1999" smtClean="0">
                <a:solidFill>
                  <a:srgbClr val="289FD7"/>
                </a:solidFill>
                <a:latin typeface="Segoe UI Light"/>
              </a:rPr>
              <a:pPr algn="r" defTabSz="914038">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281321828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7" y="2816940"/>
            <a:ext cx="11031572" cy="2387600"/>
          </a:xfrm>
        </p:spPr>
        <p:txBody>
          <a:bodyPr anchor="b">
            <a:noAutofit/>
          </a:bodyPr>
          <a:lstStyle>
            <a:lvl1pPr algn="l">
              <a:defRPr sz="23891">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4036470072"/>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6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51147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6" cy="290715"/>
          </a:xfrm>
          <a:prstGeom prst="rect">
            <a:avLst/>
          </a:prstGeom>
        </p:spPr>
      </p:pic>
      <p:sp>
        <p:nvSpPr>
          <p:cNvPr id="3" name="Freeform 2"/>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6856121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3"/>
            <a:ext cx="1255086" cy="268966"/>
          </a:xfrm>
          <a:prstGeom prst="rect">
            <a:avLst/>
          </a:prstGeom>
        </p:spPr>
      </p:pic>
    </p:spTree>
    <p:extLst>
      <p:ext uri="{BB962C8B-B14F-4D97-AF65-F5344CB8AC3E}">
        <p14:creationId xmlns:p14="http://schemas.microsoft.com/office/powerpoint/2010/main" val="2798044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544144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665767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543849"/>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100217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4619302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5090591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2"/>
            <a:ext cx="9856549"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0"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49"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0" y="4207039"/>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0293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2" y="2240362"/>
            <a:ext cx="6945325"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8"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7"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315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1853570"/>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 id="2147485017" r:id="rId15"/>
    <p:sldLayoutId id="2147485018" r:id="rId16"/>
    <p:sldLayoutId id="2147485019" r:id="rId17"/>
    <p:sldLayoutId id="2147485020" r:id="rId18"/>
    <p:sldLayoutId id="2147485021" r:id="rId19"/>
    <p:sldLayoutId id="2147485022" r:id="rId20"/>
    <p:sldLayoutId id="2147485023" r:id="rId21"/>
    <p:sldLayoutId id="2147485024" r:id="rId22"/>
    <p:sldLayoutId id="2147485025" r:id="rId23"/>
    <p:sldLayoutId id="2147485026" r:id="rId24"/>
    <p:sldLayoutId id="2147485027" r:id="rId25"/>
    <p:sldLayoutId id="2147485028" r:id="rId26"/>
    <p:sldLayoutId id="2147485029" r:id="rId27"/>
    <p:sldLayoutId id="2147485030" r:id="rId28"/>
    <p:sldLayoutId id="2147485031" r:id="rId29"/>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7392589"/>
      </p:ext>
    </p:extLst>
  </p:cSld>
  <p:clrMap bg1="dk1" tx1="lt1" bg2="dk2" tx2="lt2" accent1="accent1" accent2="accent2" accent3="accent3" accent4="accent4" accent5="accent5" accent6="accent6" hlink="hlink" folHlink="folHlink"/>
  <p:sldLayoutIdLst>
    <p:sldLayoutId id="2147485033" r:id="rId1"/>
    <p:sldLayoutId id="2147485034" r:id="rId2"/>
    <p:sldLayoutId id="2147485035" r:id="rId3"/>
    <p:sldLayoutId id="2147485036" r:id="rId4"/>
    <p:sldLayoutId id="2147485037" r:id="rId5"/>
    <p:sldLayoutId id="2147485038" r:id="rId6"/>
    <p:sldLayoutId id="2147485039" r:id="rId7"/>
    <p:sldLayoutId id="2147485040" r:id="rId8"/>
    <p:sldLayoutId id="2147485041" r:id="rId9"/>
    <p:sldLayoutId id="2147485042" r:id="rId10"/>
    <p:sldLayoutId id="2147485043" r:id="rId11"/>
    <p:sldLayoutId id="2147485044" r:id="rId12"/>
    <p:sldLayoutId id="2147485045" r:id="rId13"/>
    <p:sldLayoutId id="2147485046" r:id="rId14"/>
    <p:sldLayoutId id="2147485047" r:id="rId15"/>
    <p:sldLayoutId id="2147485048" r:id="rId16"/>
    <p:sldLayoutId id="2147485049" r:id="rId17"/>
    <p:sldLayoutId id="2147485050" r:id="rId18"/>
    <p:sldLayoutId id="2147485051" r:id="rId19"/>
    <p:sldLayoutId id="2147485052" r:id="rId20"/>
    <p:sldLayoutId id="2147485053" r:id="rId21"/>
    <p:sldLayoutId id="2147485054" r:id="rId22"/>
    <p:sldLayoutId id="2147485055" r:id="rId23"/>
    <p:sldLayoutId id="2147485056" r:id="rId24"/>
    <p:sldLayoutId id="2147485057" r:id="rId25"/>
    <p:sldLayoutId id="2147485058" r:id="rId26"/>
    <p:sldLayoutId id="2147485059" r:id="rId27"/>
    <p:sldLayoutId id="2147485060" r:id="rId28"/>
    <p:sldLayoutId id="2147485061" r:id="rId29"/>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5892537"/>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 id="2147485091" r:id="rId29"/>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4273850"/>
      </p:ext>
    </p:extLst>
  </p:cSld>
  <p:clrMap bg1="dk1" tx1="lt1" bg2="dk2" tx2="lt2" accent1="accent1" accent2="accent2" accent3="accent3" accent4="accent4" accent5="accent5" accent6="accent6" hlink="hlink" folHlink="folHlink"/>
  <p:sldLayoutIdLst>
    <p:sldLayoutId id="2147485093" r:id="rId1"/>
    <p:sldLayoutId id="2147485094" r:id="rId2"/>
    <p:sldLayoutId id="2147485095"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4.emf"/><Relationship Id="rId7" Type="http://schemas.openxmlformats.org/officeDocument/2006/relationships/image" Target="../media/image57.emf"/><Relationship Id="rId12"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88.xml"/><Relationship Id="rId6" Type="http://schemas.openxmlformats.org/officeDocument/2006/relationships/customXml" Target="../ink/ink1.xml"/><Relationship Id="rId11" Type="http://schemas.openxmlformats.org/officeDocument/2006/relationships/image" Target="../media/image61.png"/><Relationship Id="rId5" Type="http://schemas.openxmlformats.org/officeDocument/2006/relationships/image" Target="../media/image56.emf"/><Relationship Id="rId10" Type="http://schemas.openxmlformats.org/officeDocument/2006/relationships/image" Target="../media/image60.emf"/><Relationship Id="rId4" Type="http://schemas.openxmlformats.org/officeDocument/2006/relationships/image" Target="../media/image55.emf"/><Relationship Id="rId9" Type="http://schemas.openxmlformats.org/officeDocument/2006/relationships/image" Target="../media/image59.emf"/></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xml"/><Relationship Id="rId1" Type="http://schemas.openxmlformats.org/officeDocument/2006/relationships/slideLayout" Target="../slideLayouts/slideLayout117.xml"/><Relationship Id="rId5" Type="http://schemas.openxmlformats.org/officeDocument/2006/relationships/image" Target="../media/image65.emf"/><Relationship Id="rId4" Type="http://schemas.openxmlformats.org/officeDocument/2006/relationships/image" Target="../media/image56.emf"/></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emf"/><Relationship Id="rId7" Type="http://schemas.openxmlformats.org/officeDocument/2006/relationships/image" Target="../media/image67.emf"/><Relationship Id="rId12"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17.xml"/><Relationship Id="rId6" Type="http://schemas.openxmlformats.org/officeDocument/2006/relationships/image" Target="../media/image66.emf"/><Relationship Id="rId11" Type="http://schemas.openxmlformats.org/officeDocument/2006/relationships/image" Target="../media/image69.png"/><Relationship Id="rId5" Type="http://schemas.openxmlformats.org/officeDocument/2006/relationships/image" Target="../media/image65.emf"/><Relationship Id="rId10" Type="http://schemas.openxmlformats.org/officeDocument/2006/relationships/image" Target="../media/image68.emf"/><Relationship Id="rId4" Type="http://schemas.openxmlformats.org/officeDocument/2006/relationships/image" Target="../media/image56.emf"/><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6.emf"/><Relationship Id="rId7" Type="http://schemas.openxmlformats.org/officeDocument/2006/relationships/image" Target="../media/image71.emf"/><Relationship Id="rId2" Type="http://schemas.openxmlformats.org/officeDocument/2006/relationships/notesSlide" Target="../notesSlides/notesSlide8.xml"/><Relationship Id="rId1" Type="http://schemas.openxmlformats.org/officeDocument/2006/relationships/slideLayout" Target="../slideLayouts/slideLayout117.xml"/><Relationship Id="rId6" Type="http://schemas.openxmlformats.org/officeDocument/2006/relationships/image" Target="../media/image65.emf"/><Relationship Id="rId5" Type="http://schemas.openxmlformats.org/officeDocument/2006/relationships/image" Target="../media/image56.emf"/><Relationship Id="rId4" Type="http://schemas.openxmlformats.org/officeDocument/2006/relationships/image" Target="../media/image6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emf"/><Relationship Id="rId18" Type="http://schemas.openxmlformats.org/officeDocument/2006/relationships/image" Target="../media/image24.emf"/><Relationship Id="rId26" Type="http://schemas.openxmlformats.org/officeDocument/2006/relationships/image" Target="../media/image32.emf"/><Relationship Id="rId39" Type="http://schemas.openxmlformats.org/officeDocument/2006/relationships/image" Target="../media/image45.emf"/><Relationship Id="rId3" Type="http://schemas.openxmlformats.org/officeDocument/2006/relationships/image" Target="../media/image12.png"/><Relationship Id="rId21" Type="http://schemas.openxmlformats.org/officeDocument/2006/relationships/image" Target="../media/image27.emf"/><Relationship Id="rId34"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18.emf"/><Relationship Id="rId17" Type="http://schemas.openxmlformats.org/officeDocument/2006/relationships/image" Target="../media/image23.emf"/><Relationship Id="rId25" Type="http://schemas.openxmlformats.org/officeDocument/2006/relationships/image" Target="../media/image31.emf"/><Relationship Id="rId33" Type="http://schemas.openxmlformats.org/officeDocument/2006/relationships/image" Target="../media/image39.emf"/><Relationship Id="rId38"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22.emf"/><Relationship Id="rId20" Type="http://schemas.openxmlformats.org/officeDocument/2006/relationships/image" Target="../media/image26.emf"/><Relationship Id="rId29" Type="http://schemas.openxmlformats.org/officeDocument/2006/relationships/image" Target="../media/image35.emf"/><Relationship Id="rId1" Type="http://schemas.openxmlformats.org/officeDocument/2006/relationships/slideLayout" Target="../slideLayouts/slideLayout8.xml"/><Relationship Id="rId6" Type="http://schemas.microsoft.com/office/2007/relationships/hdphoto" Target="../media/hdphoto3.wdp"/><Relationship Id="rId11" Type="http://schemas.microsoft.com/office/2007/relationships/hdphoto" Target="../media/hdphoto4.wdp"/><Relationship Id="rId24" Type="http://schemas.openxmlformats.org/officeDocument/2006/relationships/image" Target="../media/image30.emf"/><Relationship Id="rId32" Type="http://schemas.openxmlformats.org/officeDocument/2006/relationships/image" Target="../media/image38.png"/><Relationship Id="rId37" Type="http://schemas.openxmlformats.org/officeDocument/2006/relationships/image" Target="../media/image43.emf"/><Relationship Id="rId5" Type="http://schemas.openxmlformats.org/officeDocument/2006/relationships/image" Target="../media/image13.png"/><Relationship Id="rId15" Type="http://schemas.openxmlformats.org/officeDocument/2006/relationships/image" Target="../media/image21.emf"/><Relationship Id="rId23" Type="http://schemas.openxmlformats.org/officeDocument/2006/relationships/image" Target="../media/image29.png"/><Relationship Id="rId28" Type="http://schemas.openxmlformats.org/officeDocument/2006/relationships/image" Target="../media/image34.emf"/><Relationship Id="rId36" Type="http://schemas.openxmlformats.org/officeDocument/2006/relationships/image" Target="../media/image42.emf"/><Relationship Id="rId10" Type="http://schemas.openxmlformats.org/officeDocument/2006/relationships/image" Target="../media/image17.png"/><Relationship Id="rId19" Type="http://schemas.openxmlformats.org/officeDocument/2006/relationships/image" Target="../media/image25.emf"/><Relationship Id="rId31" Type="http://schemas.openxmlformats.org/officeDocument/2006/relationships/image" Target="../media/image37.emf"/><Relationship Id="rId4" Type="http://schemas.microsoft.com/office/2007/relationships/hdphoto" Target="../media/hdphoto2.wdp"/><Relationship Id="rId9" Type="http://schemas.openxmlformats.org/officeDocument/2006/relationships/image" Target="../media/image16.emf"/><Relationship Id="rId14" Type="http://schemas.openxmlformats.org/officeDocument/2006/relationships/image" Target="../media/image20.emf"/><Relationship Id="rId22" Type="http://schemas.openxmlformats.org/officeDocument/2006/relationships/image" Target="../media/image28.png"/><Relationship Id="rId27" Type="http://schemas.openxmlformats.org/officeDocument/2006/relationships/image" Target="../media/image33.emf"/><Relationship Id="rId30" Type="http://schemas.openxmlformats.org/officeDocument/2006/relationships/image" Target="../media/image36.emf"/><Relationship Id="rId35" Type="http://schemas.openxmlformats.org/officeDocument/2006/relationships/image" Target="../media/image41.emf"/></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t>
            </a:r>
            <a:r>
              <a:rPr lang="en-US" dirty="0" err="1" smtClean="0"/>
              <a:t>IoT</a:t>
            </a:r>
            <a:r>
              <a:rPr lang="en-US" dirty="0" smtClean="0"/>
              <a:t> Suite </a:t>
            </a:r>
            <a:r>
              <a:rPr lang="zh-TW" altLang="en-US" dirty="0" smtClean="0"/>
              <a:t>簡介</a:t>
            </a: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grpSp>
        <p:nvGrpSpPr>
          <p:cNvPr id="5" name="Group 4"/>
          <p:cNvGrpSpPr/>
          <p:nvPr/>
        </p:nvGrpSpPr>
        <p:grpSpPr>
          <a:xfrm>
            <a:off x="4478453" y="1267790"/>
            <a:ext cx="1277022" cy="1630334"/>
            <a:chOff x="4165324" y="750668"/>
            <a:chExt cx="1302968" cy="1663459"/>
          </a:xfrm>
        </p:grpSpPr>
        <p:sp>
          <p:nvSpPr>
            <p:cNvPr id="29" name="Oval 28"/>
            <p:cNvSpPr/>
            <p:nvPr/>
          </p:nvSpPr>
          <p:spPr bwMode="auto">
            <a:xfrm>
              <a:off x="4265823" y="750668"/>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4165324" y="1897062"/>
              <a:ext cx="1302968" cy="517065"/>
            </a:xfrm>
            <a:prstGeom prst="rect">
              <a:avLst/>
            </a:prstGeom>
            <a:noFill/>
          </p:spPr>
          <p:txBody>
            <a:bodyPr wrap="square" lIns="179238" tIns="143391" rIns="179238" bIns="143391" rtlCol="0">
              <a:spAutoFit/>
            </a:bodyPr>
            <a:lstStyle/>
            <a:p>
              <a:pPr algn="ctr" defTabSz="914180">
                <a:lnSpc>
                  <a:spcPct val="90000"/>
                </a:lnSpc>
                <a:spcAft>
                  <a:spcPts val="588"/>
                </a:spcAft>
              </a:pPr>
              <a:r>
                <a:rPr lang="zh-TW" altLang="en-US" sz="1568" dirty="0" smtClean="0">
                  <a:solidFill>
                    <a:srgbClr val="515151"/>
                  </a:solidFill>
                  <a:latin typeface="Segoe UI Semilight" panose="020B0402040204020203" pitchFamily="34" charset="0"/>
                  <a:cs typeface="Segoe UI Semilight" panose="020B0402040204020203" pitchFamily="34" charset="0"/>
                </a:rPr>
                <a:t>事件中心</a:t>
              </a:r>
              <a:endParaRPr lang="en-US" sz="1568" dirty="0">
                <a:solidFill>
                  <a:srgbClr val="515151"/>
                </a:solidFill>
                <a:latin typeface="Segoe UI Semilight" panose="020B0402040204020203" pitchFamily="34" charset="0"/>
                <a:cs typeface="Segoe UI Semilight" panose="020B0402040204020203" pitchFamily="34" charset="0"/>
              </a:endParaRPr>
            </a:p>
          </p:txBody>
        </p:sp>
        <p:pic>
          <p:nvPicPr>
            <p:cNvPr id="31" name="Picture 30"/>
            <p:cNvPicPr>
              <a:picLocks noChangeAspect="1"/>
            </p:cNvPicPr>
            <p:nvPr/>
          </p:nvPicPr>
          <p:blipFill>
            <a:blip r:embed="rId3"/>
            <a:stretch>
              <a:fillRect/>
            </a:stretch>
          </p:blipFill>
          <p:spPr>
            <a:xfrm>
              <a:off x="4594847" y="1073098"/>
              <a:ext cx="511482" cy="520892"/>
            </a:xfrm>
            <a:prstGeom prst="rect">
              <a:avLst/>
            </a:prstGeom>
          </p:spPr>
        </p:pic>
      </p:grpSp>
      <p:grpSp>
        <p:nvGrpSpPr>
          <p:cNvPr id="7" name="Group 6"/>
          <p:cNvGrpSpPr/>
          <p:nvPr/>
        </p:nvGrpSpPr>
        <p:grpSpPr>
          <a:xfrm>
            <a:off x="6730099" y="1267790"/>
            <a:ext cx="1866397" cy="1630334"/>
            <a:chOff x="6675437" y="750668"/>
            <a:chExt cx="1904318" cy="1663459"/>
          </a:xfrm>
        </p:grpSpPr>
        <p:sp>
          <p:nvSpPr>
            <p:cNvPr id="56" name="Oval 55"/>
            <p:cNvSpPr/>
            <p:nvPr/>
          </p:nvSpPr>
          <p:spPr bwMode="auto">
            <a:xfrm>
              <a:off x="7063221" y="750668"/>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p:cNvSpPr txBox="1"/>
            <p:nvPr/>
          </p:nvSpPr>
          <p:spPr>
            <a:xfrm>
              <a:off x="6675437" y="1897062"/>
              <a:ext cx="1904318" cy="517065"/>
            </a:xfrm>
            <a:prstGeom prst="rect">
              <a:avLst/>
            </a:prstGeom>
            <a:noFill/>
          </p:spPr>
          <p:txBody>
            <a:bodyPr wrap="square" lIns="179238" tIns="143391" rIns="179238" bIns="143391" rtlCol="0">
              <a:spAutoFit/>
            </a:bodyPr>
            <a:lstStyle/>
            <a:p>
              <a:pPr algn="ctr" defTabSz="914180">
                <a:lnSpc>
                  <a:spcPct val="90000"/>
                </a:lnSpc>
                <a:spcAft>
                  <a:spcPts val="588"/>
                </a:spcAft>
              </a:pPr>
              <a:r>
                <a:rPr lang="zh-TW" altLang="en-US" sz="1568" dirty="0" smtClean="0">
                  <a:solidFill>
                    <a:srgbClr val="515151"/>
                  </a:solidFill>
                  <a:latin typeface="Segoe UI Semilight" panose="020B0402040204020203" pitchFamily="34" charset="0"/>
                  <a:cs typeface="Segoe UI Semilight" panose="020B0402040204020203" pitchFamily="34" charset="0"/>
                </a:rPr>
                <a:t>串流分析</a:t>
              </a:r>
              <a:endParaRPr lang="en-US" sz="1568" dirty="0">
                <a:solidFill>
                  <a:srgbClr val="515151"/>
                </a:solidFill>
                <a:latin typeface="Segoe UI Semilight" panose="020B0402040204020203" pitchFamily="34" charset="0"/>
                <a:cs typeface="Segoe UI Semilight" panose="020B0402040204020203" pitchFamily="34" charset="0"/>
              </a:endParaRPr>
            </a:p>
          </p:txBody>
        </p:sp>
        <p:pic>
          <p:nvPicPr>
            <p:cNvPr id="59" name="Picture 58"/>
            <p:cNvPicPr>
              <a:picLocks noChangeAspect="1"/>
            </p:cNvPicPr>
            <p:nvPr/>
          </p:nvPicPr>
          <p:blipFill>
            <a:blip r:embed="rId4"/>
            <a:stretch>
              <a:fillRect/>
            </a:stretch>
          </p:blipFill>
          <p:spPr>
            <a:xfrm>
              <a:off x="7254643" y="1078779"/>
              <a:ext cx="655024" cy="509528"/>
            </a:xfrm>
            <a:prstGeom prst="rect">
              <a:avLst/>
            </a:prstGeom>
          </p:spPr>
        </p:pic>
      </p:grpSp>
      <p:grpSp>
        <p:nvGrpSpPr>
          <p:cNvPr id="13" name="Group 12"/>
          <p:cNvGrpSpPr/>
          <p:nvPr/>
        </p:nvGrpSpPr>
        <p:grpSpPr>
          <a:xfrm>
            <a:off x="4683807" y="3826326"/>
            <a:ext cx="1205021" cy="1508929"/>
            <a:chOff x="9333743" y="2251943"/>
            <a:chExt cx="1785590" cy="2235919"/>
          </a:xfrm>
        </p:grpSpPr>
        <p:pic>
          <p:nvPicPr>
            <p:cNvPr id="9" name="Picture 8"/>
            <p:cNvPicPr>
              <a:picLocks noChangeAspect="1"/>
            </p:cNvPicPr>
            <p:nvPr/>
          </p:nvPicPr>
          <p:blipFill>
            <a:blip r:embed="rId5"/>
            <a:stretch>
              <a:fillRect/>
            </a:stretch>
          </p:blipFill>
          <p:spPr>
            <a:xfrm>
              <a:off x="9400494" y="2251943"/>
              <a:ext cx="1652086" cy="2235919"/>
            </a:xfrm>
            <a:prstGeom prst="rect">
              <a:avLst/>
            </a:prstGeom>
          </p:spPr>
        </p:pic>
        <p:sp>
          <p:nvSpPr>
            <p:cNvPr id="12" name="TextBox 11"/>
            <p:cNvSpPr txBox="1"/>
            <p:nvPr/>
          </p:nvSpPr>
          <p:spPr>
            <a:xfrm>
              <a:off x="9333743" y="3328590"/>
              <a:ext cx="1785590" cy="911837"/>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176" spc="-78" dirty="0">
                  <a:solidFill>
                    <a:srgbClr val="515151"/>
                  </a:solidFill>
                  <a:latin typeface="Segoe UI Semibold" panose="020B0702040204020203" pitchFamily="34" charset="0"/>
                  <a:cs typeface="Segoe UI Semibold" panose="020B0702040204020203" pitchFamily="34" charset="0"/>
                </a:rPr>
                <a:t>SQL DB or </a:t>
              </a:r>
              <a:br>
                <a:rPr lang="en-US" sz="1176" spc="-78" dirty="0">
                  <a:solidFill>
                    <a:srgbClr val="515151"/>
                  </a:solidFill>
                  <a:latin typeface="Segoe UI Semibold" panose="020B0702040204020203" pitchFamily="34" charset="0"/>
                  <a:cs typeface="Segoe UI Semibold" panose="020B0702040204020203" pitchFamily="34" charset="0"/>
                </a:rPr>
              </a:br>
              <a:r>
                <a:rPr lang="en-US" sz="1176" spc="-78" dirty="0">
                  <a:solidFill>
                    <a:srgbClr val="515151"/>
                  </a:solidFill>
                  <a:latin typeface="Segoe UI Semibold" panose="020B0702040204020203" pitchFamily="34" charset="0"/>
                  <a:cs typeface="Segoe UI Semibold" panose="020B0702040204020203" pitchFamily="34" charset="0"/>
                </a:rPr>
                <a:t>Document DB</a:t>
              </a:r>
            </a:p>
          </p:txBody>
        </p:sp>
      </p:gr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756318" y="6608497"/>
              <a:ext cx="5645" cy="19406"/>
            </p14:xfrm>
          </p:contentPart>
        </mc:Choice>
        <mc:Fallback xmlns="">
          <p:pic>
            <p:nvPicPr>
              <p:cNvPr id="3" name="Ink 2"/>
              <p:cNvPicPr/>
              <p:nvPr/>
            </p:nvPicPr>
            <p:blipFill>
              <a:blip r:embed="rId7"/>
              <a:stretch>
                <a:fillRect/>
              </a:stretch>
            </p:blipFill>
            <p:spPr>
              <a:xfrm>
                <a:off x="2753495" y="6605981"/>
                <a:ext cx="10937" cy="24437"/>
              </a:xfrm>
              <a:prstGeom prst="rect">
                <a:avLst/>
              </a:prstGeom>
            </p:spPr>
          </p:pic>
        </mc:Fallback>
      </mc:AlternateContent>
      <p:pic>
        <p:nvPicPr>
          <p:cNvPr id="38" name="Picture 37"/>
          <p:cNvPicPr>
            <a:picLocks noChangeAspect="1"/>
          </p:cNvPicPr>
          <p:nvPr/>
        </p:nvPicPr>
        <p:blipFill rotWithShape="1">
          <a:blip r:embed="rId8"/>
          <a:srcRect b="17383"/>
          <a:stretch/>
        </p:blipFill>
        <p:spPr>
          <a:xfrm>
            <a:off x="290333" y="2681493"/>
            <a:ext cx="1817902" cy="3036135"/>
          </a:xfrm>
          <a:prstGeom prst="rect">
            <a:avLst/>
          </a:prstGeom>
        </p:spPr>
      </p:pic>
      <p:pic>
        <p:nvPicPr>
          <p:cNvPr id="40" name="Picture 39"/>
          <p:cNvPicPr>
            <a:picLocks noChangeAspect="1"/>
          </p:cNvPicPr>
          <p:nvPr/>
        </p:nvPicPr>
        <p:blipFill>
          <a:blip r:embed="rId9"/>
          <a:stretch>
            <a:fillRect/>
          </a:stretch>
        </p:blipFill>
        <p:spPr>
          <a:xfrm>
            <a:off x="2192696" y="3018571"/>
            <a:ext cx="1173504" cy="2699058"/>
          </a:xfrm>
          <a:prstGeom prst="rect">
            <a:avLst/>
          </a:prstGeom>
        </p:spPr>
      </p:pic>
      <p:cxnSp>
        <p:nvCxnSpPr>
          <p:cNvPr id="36" name="Straight Arrow Connector 35"/>
          <p:cNvCxnSpPr/>
          <p:nvPr/>
        </p:nvCxnSpPr>
        <p:spPr>
          <a:xfrm>
            <a:off x="5965274" y="1839057"/>
            <a:ext cx="915535"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 name="Elbow Connector 5"/>
          <p:cNvCxnSpPr>
            <a:stCxn id="22" idx="4"/>
            <a:endCxn id="9" idx="0"/>
          </p:cNvCxnSpPr>
          <p:nvPr/>
        </p:nvCxnSpPr>
        <p:spPr>
          <a:xfrm rot="5400000">
            <a:off x="5946740" y="2318962"/>
            <a:ext cx="846944" cy="2167784"/>
          </a:xfrm>
          <a:prstGeom prst="bentConnector3">
            <a:avLst>
              <a:gd name="adj1" fmla="val 50000"/>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7682230" y="2860036"/>
            <a:ext cx="0" cy="1058072"/>
          </a:xfrm>
          <a:prstGeom prst="straightConnector1">
            <a:avLst/>
          </a:prstGeom>
          <a:ln w="25400">
            <a:solidFill>
              <a:srgbClr val="878787"/>
            </a:solidFill>
            <a:headEnd type="arrow"/>
            <a:tailEnd type="ova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6343345" y="3990538"/>
            <a:ext cx="2103937" cy="1221879"/>
            <a:chOff x="3253720" y="678536"/>
            <a:chExt cx="2146684" cy="1246705"/>
          </a:xfrm>
        </p:grpSpPr>
        <p:pic>
          <p:nvPicPr>
            <p:cNvPr id="19" name="Picture 18"/>
            <p:cNvPicPr>
              <a:picLocks noChangeAspect="1"/>
            </p:cNvPicPr>
            <p:nvPr/>
          </p:nvPicPr>
          <p:blipFill>
            <a:blip r:embed="rId10"/>
            <a:stretch>
              <a:fillRect/>
            </a:stretch>
          </p:blipFill>
          <p:spPr>
            <a:xfrm>
              <a:off x="3253720" y="890116"/>
              <a:ext cx="427567" cy="1035125"/>
            </a:xfrm>
            <a:prstGeom prst="rect">
              <a:avLst/>
            </a:prstGeom>
          </p:spPr>
        </p:pic>
        <p:grpSp>
          <p:nvGrpSpPr>
            <p:cNvPr id="14" name="Group 13"/>
            <p:cNvGrpSpPr/>
            <p:nvPr/>
          </p:nvGrpSpPr>
          <p:grpSpPr>
            <a:xfrm>
              <a:off x="3802104" y="678536"/>
              <a:ext cx="1598300" cy="1246705"/>
              <a:chOff x="2600076" y="339634"/>
              <a:chExt cx="2592126" cy="2021908"/>
            </a:xfrm>
          </p:grpSpPr>
          <p:grpSp>
            <p:nvGrpSpPr>
              <p:cNvPr id="11" name="Group 10"/>
              <p:cNvGrpSpPr/>
              <p:nvPr/>
            </p:nvGrpSpPr>
            <p:grpSpPr>
              <a:xfrm>
                <a:off x="3283889" y="1991177"/>
                <a:ext cx="1224501" cy="370365"/>
                <a:chOff x="3283889" y="2110442"/>
                <a:chExt cx="1224501" cy="370365"/>
              </a:xfrm>
            </p:grpSpPr>
            <p:sp>
              <p:nvSpPr>
                <p:cNvPr id="4" name="Rectangle 3"/>
                <p:cNvSpPr/>
                <p:nvPr/>
              </p:nvSpPr>
              <p:spPr bwMode="auto">
                <a:xfrm>
                  <a:off x="3283889" y="2401294"/>
                  <a:ext cx="1224501" cy="7951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3717235" y="2110442"/>
                  <a:ext cx="357809" cy="36241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3717235" y="2262842"/>
                  <a:ext cx="357809" cy="21001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Rounded Rectangle 33"/>
              <p:cNvSpPr/>
              <p:nvPr/>
            </p:nvSpPr>
            <p:spPr bwMode="auto">
              <a:xfrm>
                <a:off x="2600076" y="339634"/>
                <a:ext cx="2592126" cy="1666366"/>
              </a:xfrm>
              <a:prstGeom prst="roundRect">
                <a:avLst>
                  <a:gd name="adj" fmla="val 6377"/>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Picture 34"/>
              <p:cNvPicPr>
                <a:picLocks noChangeAspect="1"/>
              </p:cNvPicPr>
              <p:nvPr/>
            </p:nvPicPr>
            <p:blipFill rotWithShape="1">
              <a:blip r:embed="rId11">
                <a:extLst>
                  <a:ext uri="{BEBA8EAE-BF5A-486C-A8C5-ECC9F3942E4B}">
                    <a14:imgProps xmlns:a14="http://schemas.microsoft.com/office/drawing/2010/main">
                      <a14:imgLayer r:embed="rId12">
                        <a14:imgEffect>
                          <a14:brightnessContrast contrast="-25000"/>
                        </a14:imgEffect>
                      </a14:imgLayer>
                    </a14:imgProps>
                  </a:ext>
                </a:extLst>
              </a:blip>
              <a:srcRect l="535" t="9699" r="876" b="2059"/>
              <a:stretch/>
            </p:blipFill>
            <p:spPr>
              <a:xfrm>
                <a:off x="2718607" y="444077"/>
                <a:ext cx="2355064" cy="1412640"/>
              </a:xfrm>
              <a:prstGeom prst="rect">
                <a:avLst/>
              </a:prstGeom>
              <a:ln>
                <a:noFill/>
              </a:ln>
            </p:spPr>
          </p:pic>
        </p:grpSp>
      </p:grpSp>
      <p:sp>
        <p:nvSpPr>
          <p:cNvPr id="22" name="Oval 21"/>
          <p:cNvSpPr/>
          <p:nvPr/>
        </p:nvSpPr>
        <p:spPr bwMode="auto">
          <a:xfrm>
            <a:off x="7360393" y="2791959"/>
            <a:ext cx="187422" cy="18742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7586262" y="2791959"/>
            <a:ext cx="187422" cy="18742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p:cNvSpPr/>
          <p:nvPr/>
        </p:nvSpPr>
        <p:spPr bwMode="auto">
          <a:xfrm>
            <a:off x="7812131" y="2791959"/>
            <a:ext cx="187422" cy="18742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9029004" y="3734544"/>
            <a:ext cx="183565" cy="18356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2681289" y="2841786"/>
            <a:ext cx="178543" cy="178543"/>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6" name="Elbow Connector 65"/>
          <p:cNvCxnSpPr>
            <a:stCxn id="64" idx="0"/>
          </p:cNvCxnSpPr>
          <p:nvPr/>
        </p:nvCxnSpPr>
        <p:spPr>
          <a:xfrm rot="5400000" flipH="1" flipV="1">
            <a:off x="3203289" y="1566621"/>
            <a:ext cx="842436" cy="1707894"/>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flipV="1">
            <a:off x="1041252" y="1662610"/>
            <a:ext cx="3437203" cy="909592"/>
          </a:xfrm>
          <a:prstGeom prst="bentConnector3">
            <a:avLst>
              <a:gd name="adj1" fmla="val 397"/>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44" name="TextBox 57"/>
          <p:cNvSpPr txBox="1"/>
          <p:nvPr/>
        </p:nvSpPr>
        <p:spPr>
          <a:xfrm>
            <a:off x="6685562" y="5379227"/>
            <a:ext cx="1866397" cy="506769"/>
          </a:xfrm>
          <a:prstGeom prst="rect">
            <a:avLst/>
          </a:prstGeom>
          <a:noFill/>
        </p:spPr>
        <p:txBody>
          <a:bodyPr wrap="square" lIns="179238" tIns="143391" rIns="179238" bIns="143391" rtlCol="0">
            <a:spAutoFit/>
          </a:bodyPr>
          <a:lstStyle/>
          <a:p>
            <a:pPr algn="ctr" defTabSz="914180">
              <a:lnSpc>
                <a:spcPct val="90000"/>
              </a:lnSpc>
              <a:spcAft>
                <a:spcPts val="588"/>
              </a:spcAft>
            </a:pPr>
            <a:r>
              <a:rPr lang="en-US" altLang="zh-TW" sz="1568" dirty="0" smtClean="0">
                <a:solidFill>
                  <a:srgbClr val="515151"/>
                </a:solidFill>
                <a:latin typeface="Segoe UI Semilight" panose="020B0402040204020203" pitchFamily="34" charset="0"/>
                <a:cs typeface="Segoe UI Semilight" panose="020B0402040204020203" pitchFamily="34" charset="0"/>
              </a:rPr>
              <a:t>Power BI</a:t>
            </a:r>
            <a:endParaRPr lang="en-US" sz="1568" dirty="0">
              <a:solidFill>
                <a:srgbClr val="51515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326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500"/>
                                        <p:tgtEl>
                                          <p:spTgt spid="66"/>
                                        </p:tgtEl>
                                      </p:cBhvr>
                                    </p:animEffect>
                                  </p:childTnLst>
                                </p:cTn>
                              </p:par>
                              <p:par>
                                <p:cTn id="20" presetID="22" presetClass="entr" presetSubtype="8" fill="hold" nodeType="withEffect">
                                  <p:stCondLst>
                                    <p:cond delay="25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2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75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1250"/>
                            </p:stCondLst>
                            <p:childTnLst>
                              <p:par>
                                <p:cTn id="36" presetID="10" presetClass="entr" presetSubtype="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1750"/>
                            </p:stCondLst>
                            <p:childTnLst>
                              <p:par>
                                <p:cTn id="40" presetID="22" presetClass="entr" presetSubtype="8" fill="hold"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par>
                          <p:cTn id="43" fill="hold">
                            <p:stCondLst>
                              <p:cond delay="2250"/>
                            </p:stCondLst>
                            <p:childTnLst>
                              <p:par>
                                <p:cTn id="44" presetID="22" presetClass="entr" presetSubtype="1"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up)">
                                      <p:cBhvr>
                                        <p:cTn id="46" dur="500"/>
                                        <p:tgtEl>
                                          <p:spTgt spid="42"/>
                                        </p:tgtEl>
                                      </p:cBhvr>
                                    </p:animEffect>
                                  </p:childTnLst>
                                </p:cTn>
                              </p:par>
                            </p:childTnLst>
                          </p:cTn>
                        </p:par>
                        <p:par>
                          <p:cTn id="47" fill="hold">
                            <p:stCondLst>
                              <p:cond delay="2750"/>
                            </p:stCondLst>
                            <p:childTnLst>
                              <p:par>
                                <p:cTn id="48" presetID="22" presetClass="entr" presetSubtype="2"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righ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zh-TW" altLang="en-US" dirty="0" smtClean="0">
                <a:solidFill>
                  <a:schemeClr val="bg1"/>
                </a:solidFill>
              </a:rPr>
              <a:t>洞悉大數據</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zh-TW" altLang="en-US" sz="2400" b="1" dirty="0" smtClean="0">
                <a:solidFill>
                  <a:schemeClr val="bg1"/>
                </a:solidFill>
              </a:rPr>
              <a:t>機器學習</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zh-TW" altLang="en-US" sz="1600" dirty="0" smtClean="0">
                <a:solidFill>
                  <a:schemeClr val="bg1"/>
                </a:solidFill>
              </a:rPr>
              <a:t>混搭精細的資料操作以及智慧學習演算法</a:t>
            </a:r>
            <a:endParaRPr lang="en-US" sz="1600" dirty="0" smtClean="0">
              <a:solidFill>
                <a:schemeClr val="bg1"/>
              </a:solidFill>
            </a:endParaRPr>
          </a:p>
          <a:p>
            <a:pPr>
              <a:spcAft>
                <a:spcPts val="1200"/>
              </a:spcAft>
            </a:pPr>
            <a:r>
              <a:rPr lang="zh-TW" altLang="en-US" sz="1600" dirty="0" smtClean="0">
                <a:solidFill>
                  <a:schemeClr val="bg1"/>
                </a:solidFill>
              </a:rPr>
              <a:t>讓資料科學家及開發人員可以很輕易地將訓練出來的智慧模型與其它應用程式整合</a:t>
            </a:r>
            <a:endParaRPr lang="en-US" sz="1600" dirty="0">
              <a:solidFill>
                <a:schemeClr val="bg1"/>
              </a:solidFill>
            </a:endParaRPr>
          </a:p>
          <a:p>
            <a:pPr>
              <a:spcAft>
                <a:spcPts val="1200"/>
              </a:spcAft>
            </a:pPr>
            <a:r>
              <a:rPr lang="zh-TW" altLang="en-US" sz="1600" dirty="0" smtClean="0">
                <a:solidFill>
                  <a:schemeClr val="bg1"/>
                </a:solidFill>
              </a:rPr>
              <a:t>僅須支付計算費用，同時減少維運成本</a:t>
            </a:r>
            <a:endParaRPr lang="en-US" sz="1600" dirty="0" smtClean="0">
              <a:solidFill>
                <a:schemeClr val="bg1"/>
              </a:solidFill>
            </a:endParaRPr>
          </a:p>
          <a:p>
            <a:pPr>
              <a:spcAft>
                <a:spcPts val="1200"/>
              </a:spcAft>
            </a:pPr>
            <a:r>
              <a:rPr lang="zh-TW" altLang="en-US" sz="1600" dirty="0" smtClean="0">
                <a:solidFill>
                  <a:schemeClr val="bg1"/>
                </a:solidFill>
              </a:rPr>
              <a:t>能夠支援本地、雲端的資料來源</a:t>
            </a:r>
            <a:endParaRPr lang="en-US" sz="1600" dirty="0" smtClean="0">
              <a:solidFill>
                <a:schemeClr val="bg1"/>
              </a:solidFill>
            </a:endParaRP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zh-TW" altLang="en-US" sz="1600" dirty="0" smtClean="0">
                <a:solidFill>
                  <a:schemeClr val="bg1"/>
                </a:solidFill>
              </a:rPr>
              <a:t>提供 </a:t>
            </a:r>
            <a:r>
              <a:rPr lang="en-US" altLang="zh-TW" sz="1600" dirty="0" smtClean="0">
                <a:solidFill>
                  <a:schemeClr val="bg1"/>
                </a:solidFill>
              </a:rPr>
              <a:t>Hadoop </a:t>
            </a:r>
            <a:r>
              <a:rPr lang="zh-TW" altLang="en-US" sz="1600" dirty="0" smtClean="0">
                <a:solidFill>
                  <a:schemeClr val="bg1"/>
                </a:solidFill>
              </a:rPr>
              <a:t>的 </a:t>
            </a:r>
            <a:r>
              <a:rPr lang="en-US" altLang="zh-TW" sz="1600" dirty="0" smtClean="0">
                <a:solidFill>
                  <a:schemeClr val="bg1"/>
                </a:solidFill>
              </a:rPr>
              <a:t>PaaS </a:t>
            </a:r>
            <a:r>
              <a:rPr lang="zh-TW" altLang="en-US" sz="1600" dirty="0" smtClean="0">
                <a:solidFill>
                  <a:schemeClr val="bg1"/>
                </a:solidFill>
              </a:rPr>
              <a:t>服務</a:t>
            </a:r>
            <a:endParaRPr lang="en-US" sz="1600" dirty="0" smtClean="0">
              <a:solidFill>
                <a:schemeClr val="bg1"/>
              </a:solidFill>
            </a:endParaRPr>
          </a:p>
          <a:p>
            <a:pPr>
              <a:spcAft>
                <a:spcPts val="1200"/>
              </a:spcAft>
            </a:pPr>
            <a:r>
              <a:rPr lang="zh-TW" altLang="en-US" sz="1600" dirty="0" smtClean="0">
                <a:solidFill>
                  <a:schemeClr val="bg1"/>
                </a:solidFill>
              </a:rPr>
              <a:t>維持支援所有 </a:t>
            </a:r>
            <a:r>
              <a:rPr lang="en-US" altLang="zh-TW" sz="1600" dirty="0" smtClean="0">
                <a:solidFill>
                  <a:schemeClr val="bg1"/>
                </a:solidFill>
              </a:rPr>
              <a:t>Hadoop </a:t>
            </a:r>
            <a:r>
              <a:rPr lang="zh-TW" altLang="en-US" sz="1600" dirty="0" smtClean="0">
                <a:solidFill>
                  <a:schemeClr val="bg1"/>
                </a:solidFill>
              </a:rPr>
              <a:t>既有生態系的工具，如：</a:t>
            </a:r>
            <a:r>
              <a:rPr lang="en-US" altLang="zh-TW" sz="1600" dirty="0" smtClean="0">
                <a:solidFill>
                  <a:schemeClr val="bg1"/>
                </a:solidFill>
              </a:rPr>
              <a:t>Hive, Pig </a:t>
            </a:r>
            <a:r>
              <a:rPr lang="zh-TW" altLang="en-US" sz="1600" dirty="0" smtClean="0">
                <a:solidFill>
                  <a:schemeClr val="bg1"/>
                </a:solidFill>
              </a:rPr>
              <a:t>等</a:t>
            </a:r>
            <a:endParaRPr lang="en-US" sz="1600" dirty="0" smtClean="0">
              <a:solidFill>
                <a:schemeClr val="bg1"/>
              </a:solidFill>
            </a:endParaRPr>
          </a:p>
          <a:p>
            <a:pPr>
              <a:spcAft>
                <a:spcPts val="1200"/>
              </a:spcAft>
            </a:pPr>
            <a:r>
              <a:rPr lang="zh-TW" altLang="en-US" sz="1600" dirty="0" smtClean="0">
                <a:solidFill>
                  <a:schemeClr val="bg1"/>
                </a:solidFill>
              </a:rPr>
              <a:t>增加了與 </a:t>
            </a:r>
            <a:r>
              <a:rPr lang="en-US" altLang="zh-TW" sz="1600" dirty="0" smtClean="0">
                <a:solidFill>
                  <a:schemeClr val="bg1"/>
                </a:solidFill>
              </a:rPr>
              <a:t>Excel </a:t>
            </a:r>
            <a:r>
              <a:rPr lang="zh-TW" altLang="en-US" sz="1600" dirty="0" smtClean="0">
                <a:solidFill>
                  <a:schemeClr val="bg1"/>
                </a:solidFill>
              </a:rPr>
              <a:t>及其它 </a:t>
            </a:r>
            <a:r>
              <a:rPr lang="en-US" altLang="zh-TW" sz="1600" dirty="0" smtClean="0">
                <a:solidFill>
                  <a:schemeClr val="bg1"/>
                </a:solidFill>
              </a:rPr>
              <a:t>BI </a:t>
            </a:r>
            <a:r>
              <a:rPr lang="zh-TW" altLang="en-US" sz="1600" dirty="0" smtClean="0">
                <a:solidFill>
                  <a:schemeClr val="bg1"/>
                </a:solidFill>
              </a:rPr>
              <a:t>工具的整合</a:t>
            </a:r>
            <a:endParaRPr lang="en-US" sz="1600" dirty="0" smtClean="0">
              <a:solidFill>
                <a:schemeClr val="bg1"/>
              </a:solidFill>
            </a:endParaRPr>
          </a:p>
          <a:p>
            <a:pPr>
              <a:spcAft>
                <a:spcPts val="1200"/>
              </a:spcAft>
            </a:pPr>
            <a:r>
              <a:rPr lang="zh-TW" altLang="en-US" sz="1600" dirty="0" smtClean="0">
                <a:solidFill>
                  <a:schemeClr val="bg1"/>
                </a:solidFill>
              </a:rPr>
              <a:t>增加多種資料來源的整合</a:t>
            </a:r>
            <a:endParaRPr lang="en-US" sz="1600" dirty="0" smtClean="0">
              <a:solidFill>
                <a:schemeClr val="bg1"/>
              </a:solidFill>
            </a:endParaRP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2" name="Arc 1"/>
          <p:cNvSpPr/>
          <p:nvPr/>
        </p:nvSpPr>
        <p:spPr>
          <a:xfrm flipH="1">
            <a:off x="4303056" y="-522109"/>
            <a:ext cx="7323785" cy="8442024"/>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endParaRPr lang="en-US" sz="1764">
              <a:solidFill>
                <a:srgbClr val="FFFFFF"/>
              </a:solidFill>
              <a:latin typeface="Segoe UI"/>
            </a:endParaRPr>
          </a:p>
        </p:txBody>
      </p:sp>
      <p:cxnSp>
        <p:nvCxnSpPr>
          <p:cNvPr id="16" name="Straight Arrow Connector 15"/>
          <p:cNvCxnSpPr/>
          <p:nvPr/>
        </p:nvCxnSpPr>
        <p:spPr>
          <a:xfrm>
            <a:off x="7246115" y="3698904"/>
            <a:ext cx="864728"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854777" y="3701462"/>
            <a:ext cx="2373404"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456169" y="2941125"/>
            <a:ext cx="1522695" cy="1515557"/>
          </a:xfrm>
          <a:prstGeom prst="rect">
            <a:avLst/>
          </a:prstGeom>
        </p:spPr>
      </p:pic>
      <p:sp>
        <p:nvSpPr>
          <p:cNvPr id="26" name="TextBox 25"/>
          <p:cNvSpPr txBox="1"/>
          <p:nvPr/>
        </p:nvSpPr>
        <p:spPr>
          <a:xfrm>
            <a:off x="5421215" y="4510257"/>
            <a:ext cx="1567435" cy="615377"/>
          </a:xfrm>
          <a:prstGeom prst="rect">
            <a:avLst/>
          </a:prstGeom>
          <a:noFill/>
        </p:spPr>
        <p:txBody>
          <a:bodyPr wrap="none" lIns="179238" tIns="143391" rIns="179238" bIns="143391" rtlCol="0">
            <a:spAutoFit/>
          </a:bodyPr>
          <a:lstStyle/>
          <a:p>
            <a:pPr algn="ctr" defTabSz="914180">
              <a:lnSpc>
                <a:spcPct val="90000"/>
              </a:lnSpc>
              <a:spcAft>
                <a:spcPts val="588"/>
              </a:spcAft>
            </a:pPr>
            <a:r>
              <a:rPr lang="zh-TW" altLang="en-US" sz="2352" dirty="0" smtClean="0">
                <a:solidFill>
                  <a:srgbClr val="515151"/>
                </a:solidFill>
                <a:latin typeface="Segoe UI Semilight" panose="020B0402040204020203" pitchFamily="34" charset="0"/>
                <a:cs typeface="Segoe UI Semilight" panose="020B0402040204020203" pitchFamily="34" charset="0"/>
              </a:rPr>
              <a:t>應用程式</a:t>
            </a:r>
            <a:endParaRPr lang="en-US" sz="2352" dirty="0">
              <a:solidFill>
                <a:srgbClr val="515151"/>
              </a:solidFill>
              <a:latin typeface="Segoe UI Semilight" panose="020B0402040204020203" pitchFamily="34" charset="0"/>
              <a:cs typeface="Segoe UI Semilight" panose="020B0402040204020203" pitchFamily="34" charset="0"/>
            </a:endParaRPr>
          </a:p>
        </p:txBody>
      </p:sp>
      <p:grpSp>
        <p:nvGrpSpPr>
          <p:cNvPr id="13" name="Group 12"/>
          <p:cNvGrpSpPr/>
          <p:nvPr/>
        </p:nvGrpSpPr>
        <p:grpSpPr>
          <a:xfrm>
            <a:off x="8421975" y="2766188"/>
            <a:ext cx="1319820" cy="1786232"/>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18010" y="2691362"/>
            <a:ext cx="3760318" cy="2960933"/>
          </a:xfrm>
          <a:prstGeom prst="rect">
            <a:avLst/>
          </a:prstGeom>
        </p:spPr>
      </p:pic>
      <p:sp>
        <p:nvSpPr>
          <p:cNvPr id="14" name="TextBox 13"/>
          <p:cNvSpPr txBox="1"/>
          <p:nvPr/>
        </p:nvSpPr>
        <p:spPr>
          <a:xfrm>
            <a:off x="9638752" y="359476"/>
            <a:ext cx="2235776" cy="1104031"/>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5881" dirty="0">
                <a:solidFill>
                  <a:srgbClr val="0078D7"/>
                </a:solidFill>
                <a:latin typeface="Segoe UI Semilight" panose="020B0402040204020203" pitchFamily="34" charset="0"/>
                <a:cs typeface="Segoe UI Semilight" panose="020B0402040204020203" pitchFamily="34" charset="0"/>
              </a:rPr>
              <a:t>Azure</a:t>
            </a:r>
          </a:p>
        </p:txBody>
      </p:sp>
    </p:spTree>
    <p:extLst>
      <p:ext uri="{BB962C8B-B14F-4D97-AF65-F5344CB8AC3E}">
        <p14:creationId xmlns:p14="http://schemas.microsoft.com/office/powerpoint/2010/main" val="4124953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81" name="Rectangle 80"/>
          <p:cNvSpPr/>
          <p:nvPr/>
        </p:nvSpPr>
        <p:spPr bwMode="auto">
          <a:xfrm rot="2700000">
            <a:off x="6088585" y="3271560"/>
            <a:ext cx="634802" cy="634802"/>
          </a:xfrm>
          <a:prstGeom prst="rect">
            <a:avLst/>
          </a:prstGeom>
          <a:solidFill>
            <a:srgbClr val="5151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6390071" y="1380"/>
            <a:ext cx="5798754" cy="6885964"/>
          </a:xfrm>
          <a:prstGeom prst="rect">
            <a:avLst/>
          </a:prstGeom>
          <a:solidFill>
            <a:srgbClr val="5151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p:cNvGrpSpPr/>
          <p:nvPr/>
        </p:nvGrpSpPr>
        <p:grpSpPr>
          <a:xfrm>
            <a:off x="118009" y="-522109"/>
            <a:ext cx="11508832" cy="8442024"/>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endParaRPr lang="en-US" sz="1764">
                <a:solidFill>
                  <a:srgbClr val="FFFFFF"/>
                </a:solidFill>
                <a:latin typeface="Segoe UI"/>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531362" y="4600488"/>
              <a:ext cx="1599282" cy="627880"/>
            </a:xfrm>
            <a:prstGeom prst="rect">
              <a:avLst/>
            </a:prstGeom>
            <a:noFill/>
          </p:spPr>
          <p:txBody>
            <a:bodyPr wrap="none" lIns="179238" tIns="143391" rIns="179238" bIns="143391" rtlCol="0">
              <a:spAutoFit/>
            </a:bodyPr>
            <a:lstStyle/>
            <a:p>
              <a:pPr algn="ctr" defTabSz="914180">
                <a:lnSpc>
                  <a:spcPct val="90000"/>
                </a:lnSpc>
                <a:spcAft>
                  <a:spcPts val="588"/>
                </a:spcAft>
              </a:pPr>
              <a:r>
                <a:rPr lang="zh-TW" altLang="en-US" sz="2352" dirty="0" smtClean="0">
                  <a:solidFill>
                    <a:srgbClr val="515151"/>
                  </a:solidFill>
                  <a:latin typeface="Segoe UI Semilight" panose="020B0402040204020203" pitchFamily="34" charset="0"/>
                  <a:cs typeface="Segoe UI Semilight" panose="020B0402040204020203" pitchFamily="34" charset="0"/>
                </a:rPr>
                <a:t>應用程式</a:t>
              </a:r>
              <a:endParaRPr lang="en-US" sz="2352" dirty="0">
                <a:solidFill>
                  <a:srgbClr val="515151"/>
                </a:solidFill>
                <a:latin typeface="Segoe UI Semilight" panose="020B0402040204020203" pitchFamily="34" charset="0"/>
                <a:cs typeface="Segoe UI Semilight" panose="020B0402040204020203" pitchFamily="34" charset="0"/>
              </a:endParaRP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46318" y="3698904"/>
            <a:ext cx="912062"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35307" y="2517341"/>
            <a:ext cx="2587399" cy="2143239"/>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080663" y="3548470"/>
              <a:ext cx="1537653" cy="794120"/>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Data</a:t>
              </a:r>
              <a:br>
                <a:rPr lang="en-US" sz="1764" dirty="0">
                  <a:solidFill>
                    <a:srgbClr val="515151"/>
                  </a:solidFill>
                  <a:latin typeface="Segoe UI Semibold" panose="020B0702040204020203" pitchFamily="34" charset="0"/>
                  <a:cs typeface="Segoe UI Semibold" panose="020B0702040204020203" pitchFamily="34" charset="0"/>
                </a:rPr>
              </a:br>
              <a:r>
                <a:rPr lang="en-US" sz="1764" dirty="0">
                  <a:solidFill>
                    <a:srgbClr val="515151"/>
                  </a:solidFill>
                  <a:latin typeface="Segoe UI Semibold" panose="020B0702040204020203" pitchFamily="34" charset="0"/>
                  <a:cs typeface="Segoe UI Semibold" panose="020B0702040204020203" pitchFamily="34" charset="0"/>
                </a:rPr>
                <a:t>Warehouse</a:t>
              </a:r>
            </a:p>
          </p:txBody>
        </p:sp>
      </p:grpSp>
      <p:sp>
        <p:nvSpPr>
          <p:cNvPr id="3" name="Rectangle 2"/>
          <p:cNvSpPr/>
          <p:nvPr/>
        </p:nvSpPr>
        <p:spPr bwMode="auto">
          <a:xfrm>
            <a:off x="0" y="2691361"/>
            <a:ext cx="457008" cy="1468856"/>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p:cNvSpPr txBox="1"/>
          <p:nvPr/>
        </p:nvSpPr>
        <p:spPr>
          <a:xfrm>
            <a:off x="2151738" y="5189859"/>
            <a:ext cx="1351005" cy="479620"/>
          </a:xfrm>
          <a:prstGeom prst="rect">
            <a:avLst/>
          </a:prstGeom>
          <a:noFill/>
        </p:spPr>
        <p:txBody>
          <a:bodyPr wrap="none" lIns="179238" tIns="143391" rIns="179238" bIns="143391" rtlCol="0">
            <a:spAutoFit/>
          </a:bodyPr>
          <a:lstStyle/>
          <a:p>
            <a:pPr defTabSz="914180">
              <a:lnSpc>
                <a:spcPct val="90000"/>
              </a:lnSpc>
              <a:spcAft>
                <a:spcPts val="588"/>
              </a:spcAft>
            </a:pPr>
            <a:r>
              <a:rPr lang="en-US" sz="1372" dirty="0">
                <a:solidFill>
                  <a:srgbClr val="515151"/>
                </a:solidFill>
                <a:latin typeface="Segoe UI"/>
              </a:rPr>
              <a:t>On-Premises</a:t>
            </a:r>
          </a:p>
        </p:txBody>
      </p:sp>
      <p:sp>
        <p:nvSpPr>
          <p:cNvPr id="52" name="TextBox 51"/>
          <p:cNvSpPr txBox="1"/>
          <p:nvPr/>
        </p:nvSpPr>
        <p:spPr>
          <a:xfrm>
            <a:off x="2163754" y="5444808"/>
            <a:ext cx="2445352" cy="1367973"/>
          </a:xfrm>
          <a:prstGeom prst="rect">
            <a:avLst/>
          </a:prstGeom>
          <a:noFill/>
        </p:spPr>
        <p:txBody>
          <a:bodyPr wrap="square" lIns="179238" tIns="143391" rIns="179238" bIns="143391" rtlCol="0">
            <a:spAutoFit/>
          </a:bodyPr>
          <a:lstStyle/>
          <a:p>
            <a:pPr defTabSz="914180">
              <a:spcAft>
                <a:spcPts val="294"/>
              </a:spcAft>
            </a:pPr>
            <a:r>
              <a:rPr lang="en-US" sz="1568" dirty="0">
                <a:solidFill>
                  <a:srgbClr val="4D4D4D"/>
                </a:solidFill>
                <a:latin typeface="Segoe UI Light"/>
              </a:rPr>
              <a:t>SAP</a:t>
            </a:r>
          </a:p>
          <a:p>
            <a:pPr defTabSz="914180">
              <a:spcAft>
                <a:spcPts val="294"/>
              </a:spcAft>
            </a:pPr>
            <a:r>
              <a:rPr lang="en-US" sz="1568" dirty="0">
                <a:solidFill>
                  <a:srgbClr val="4D4D4D"/>
                </a:solidFill>
                <a:latin typeface="Segoe UI Light"/>
              </a:rPr>
              <a:t>Oracle</a:t>
            </a:r>
          </a:p>
          <a:p>
            <a:pPr defTabSz="914180">
              <a:spcAft>
                <a:spcPts val="294"/>
              </a:spcAft>
            </a:pPr>
            <a:r>
              <a:rPr lang="en-US" sz="1568" dirty="0">
                <a:solidFill>
                  <a:srgbClr val="4D4D4D"/>
                </a:solidFill>
                <a:latin typeface="Segoe UI Light"/>
              </a:rPr>
              <a:t>Dynamics</a:t>
            </a:r>
          </a:p>
          <a:p>
            <a:pPr defTabSz="914180">
              <a:spcAft>
                <a:spcPts val="294"/>
              </a:spcAft>
            </a:pPr>
            <a:endParaRPr lang="en-US" sz="1568" dirty="0">
              <a:solidFill>
                <a:srgbClr val="4D4D4D"/>
              </a:solidFill>
              <a:latin typeface="Segoe UI Light"/>
            </a:endParaRPr>
          </a:p>
        </p:txBody>
      </p:sp>
      <p:pic>
        <p:nvPicPr>
          <p:cNvPr id="54" name="Picture 53"/>
          <p:cNvPicPr>
            <a:picLocks noChangeAspect="1"/>
          </p:cNvPicPr>
          <p:nvPr/>
        </p:nvPicPr>
        <p:blipFill>
          <a:blip r:embed="rId7"/>
          <a:stretch>
            <a:fillRect/>
          </a:stretch>
        </p:blipFill>
        <p:spPr>
          <a:xfrm>
            <a:off x="505469" y="5198644"/>
            <a:ext cx="1556811" cy="1665961"/>
          </a:xfrm>
          <a:prstGeom prst="rect">
            <a:avLst/>
          </a:prstGeom>
        </p:spPr>
      </p:pic>
      <p:sp>
        <p:nvSpPr>
          <p:cNvPr id="67" name="TextBox 66"/>
          <p:cNvSpPr txBox="1"/>
          <p:nvPr/>
        </p:nvSpPr>
        <p:spPr>
          <a:xfrm>
            <a:off x="6693634" y="846920"/>
            <a:ext cx="3840539" cy="778252"/>
          </a:xfrm>
          <a:prstGeom prst="rect">
            <a:avLst/>
          </a:prstGeom>
          <a:noFill/>
        </p:spPr>
        <p:txBody>
          <a:bodyPr wrap="square" lIns="179238" tIns="143391" rIns="179238" bIns="143391" rtlCol="0">
            <a:spAutoFit/>
          </a:bodyPr>
          <a:lstStyle/>
          <a:p>
            <a:pPr defTabSz="914180">
              <a:lnSpc>
                <a:spcPct val="90000"/>
              </a:lnSpc>
              <a:spcAft>
                <a:spcPts val="588"/>
              </a:spcAft>
            </a:pPr>
            <a:r>
              <a:rPr lang="zh-TW" altLang="en-US" sz="3528" dirty="0" smtClean="0">
                <a:solidFill>
                  <a:srgbClr val="FFFFFF"/>
                </a:solidFill>
                <a:latin typeface="Segoe UI Light"/>
              </a:rPr>
              <a:t>分析報告</a:t>
            </a:r>
            <a:endParaRPr lang="en-US" sz="3528" dirty="0">
              <a:solidFill>
                <a:srgbClr val="FFFFFF"/>
              </a:solidFill>
              <a:latin typeface="Segoe UI Light"/>
            </a:endParaRPr>
          </a:p>
        </p:txBody>
      </p:sp>
      <p:cxnSp>
        <p:nvCxnSpPr>
          <p:cNvPr id="55" name="Elbow Connector 54"/>
          <p:cNvCxnSpPr/>
          <p:nvPr/>
        </p:nvCxnSpPr>
        <p:spPr>
          <a:xfrm flipV="1">
            <a:off x="3530802" y="4660580"/>
            <a:ext cx="800113" cy="769089"/>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693634" y="853830"/>
            <a:ext cx="3840539" cy="778178"/>
          </a:xfrm>
          <a:prstGeom prst="rect">
            <a:avLst/>
          </a:prstGeom>
          <a:noFill/>
        </p:spPr>
        <p:txBody>
          <a:bodyPr wrap="square" lIns="179238" tIns="143391" rIns="179238" bIns="143391" rtlCol="0">
            <a:spAutoFit/>
          </a:bodyPr>
          <a:lstStyle/>
          <a:p>
            <a:pPr defTabSz="914180">
              <a:lnSpc>
                <a:spcPct val="90000"/>
              </a:lnSpc>
              <a:spcAft>
                <a:spcPts val="588"/>
              </a:spcAft>
            </a:pPr>
            <a:r>
              <a:rPr lang="zh-TW" altLang="en-US" sz="3528" dirty="0" smtClean="0">
                <a:solidFill>
                  <a:srgbClr val="FFFFFF"/>
                </a:solidFill>
                <a:latin typeface="Segoe UI Light"/>
              </a:rPr>
              <a:t>資料視覺化</a:t>
            </a:r>
            <a:endParaRPr lang="en-US" sz="3528" dirty="0">
              <a:solidFill>
                <a:srgbClr val="FFFFFF"/>
              </a:solidFill>
              <a:latin typeface="Segoe UI Light"/>
            </a:endParaRPr>
          </a:p>
        </p:txBody>
      </p:sp>
      <p:sp>
        <p:nvSpPr>
          <p:cNvPr id="74" name="TextBox 73"/>
          <p:cNvSpPr txBox="1"/>
          <p:nvPr/>
        </p:nvSpPr>
        <p:spPr>
          <a:xfrm>
            <a:off x="6693634" y="845017"/>
            <a:ext cx="3840539" cy="778252"/>
          </a:xfrm>
          <a:prstGeom prst="rect">
            <a:avLst/>
          </a:prstGeom>
          <a:noFill/>
        </p:spPr>
        <p:txBody>
          <a:bodyPr wrap="square" lIns="179238" tIns="143391" rIns="179238" bIns="143391" rtlCol="0">
            <a:spAutoFit/>
          </a:bodyPr>
          <a:lstStyle/>
          <a:p>
            <a:pPr defTabSz="914180">
              <a:lnSpc>
                <a:spcPct val="90000"/>
              </a:lnSpc>
              <a:spcAft>
                <a:spcPts val="588"/>
              </a:spcAft>
            </a:pPr>
            <a:r>
              <a:rPr lang="zh-TW" altLang="en-US" sz="3528" dirty="0" smtClean="0">
                <a:solidFill>
                  <a:srgbClr val="FFFFFF"/>
                </a:solidFill>
                <a:latin typeface="Segoe UI Light"/>
              </a:rPr>
              <a:t>機器學習</a:t>
            </a:r>
            <a:endParaRPr lang="en-US" sz="3528" dirty="0">
              <a:solidFill>
                <a:srgbClr val="FFFFFF"/>
              </a:solidFill>
              <a:latin typeface="Segoe UI Light"/>
            </a:endParaRP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6907938" y="1682427"/>
            <a:ext cx="4829138" cy="2896665"/>
          </a:xfrm>
          <a:prstGeom prst="rect">
            <a:avLst/>
          </a:prstGeom>
          <a:ln>
            <a:noFill/>
          </a:ln>
        </p:spPr>
      </p:pic>
      <p:grpSp>
        <p:nvGrpSpPr>
          <p:cNvPr id="65" name="Group 64"/>
          <p:cNvGrpSpPr/>
          <p:nvPr/>
        </p:nvGrpSpPr>
        <p:grpSpPr>
          <a:xfrm>
            <a:off x="457008" y="336560"/>
            <a:ext cx="1650674" cy="1650674"/>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05444" y="1959664"/>
            <a:ext cx="1153802" cy="533917"/>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light" panose="020B0402040204020203" pitchFamily="34" charset="0"/>
                <a:cs typeface="Segoe UI Semilight" panose="020B0402040204020203" pitchFamily="34" charset="0"/>
              </a:rPr>
              <a:t>Hadoop</a:t>
            </a:r>
          </a:p>
        </p:txBody>
      </p:sp>
      <p:cxnSp>
        <p:nvCxnSpPr>
          <p:cNvPr id="71" name="Elbow Connector 70"/>
          <p:cNvCxnSpPr/>
          <p:nvPr/>
        </p:nvCxnSpPr>
        <p:spPr>
          <a:xfrm>
            <a:off x="2335632" y="1179810"/>
            <a:ext cx="2583463" cy="1108165"/>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907938" y="1689336"/>
            <a:ext cx="4829138" cy="288763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16220" y="1694912"/>
            <a:ext cx="4810897" cy="2894579"/>
          </a:xfrm>
          <a:prstGeom prst="rect">
            <a:avLst/>
          </a:prstGeom>
        </p:spPr>
      </p:pic>
    </p:spTree>
    <p:extLst>
      <p:ext uri="{BB962C8B-B14F-4D97-AF65-F5344CB8AC3E}">
        <p14:creationId xmlns:p14="http://schemas.microsoft.com/office/powerpoint/2010/main" val="368949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79"/>
                                        </p:tgtEl>
                                      </p:cBhvr>
                                    </p:animEffect>
                                    <p:set>
                                      <p:cBhvr>
                                        <p:cTn id="67" dur="1" fill="hold">
                                          <p:stCondLst>
                                            <p:cond delay="499"/>
                                          </p:stCondLst>
                                        </p:cTn>
                                        <p:tgtEl>
                                          <p:spTgt spid="79"/>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78"/>
                                        </p:tgtEl>
                                      </p:cBhvr>
                                    </p:animEffect>
                                    <p:set>
                                      <p:cBhvr>
                                        <p:cTn id="70" dur="1" fill="hold">
                                          <p:stCondLst>
                                            <p:cond delay="499"/>
                                          </p:stCondLst>
                                        </p:cTn>
                                        <p:tgtEl>
                                          <p:spTgt spid="78"/>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8"/>
                                        </p:tgtEl>
                                      </p:cBhvr>
                                    </p:animEffect>
                                    <p:set>
                                      <p:cBhvr>
                                        <p:cTn id="85" dur="1" fill="hold">
                                          <p:stCondLst>
                                            <p:cond delay="499"/>
                                          </p:stCondLst>
                                        </p:cTn>
                                        <p:tgtEl>
                                          <p:spTgt spid="8"/>
                                        </p:tgtEl>
                                        <p:attrNameLst>
                                          <p:attrName>style.visibility</p:attrName>
                                        </p:attrNameLst>
                                      </p:cBhvr>
                                      <p:to>
                                        <p:strVal val="hidden"/>
                                      </p:to>
                                    </p:set>
                                  </p:childTnLst>
                                </p:cTn>
                              </p:par>
                              <p:par>
                                <p:cTn id="86" presetID="10" presetClass="entr" presetSubtype="0" fill="hold" grpId="0" nodeType="withEffect">
                                  <p:stCondLst>
                                    <p:cond delay="250"/>
                                  </p:stCondLst>
                                  <p:childTnLst>
                                    <p:set>
                                      <p:cBhvr>
                                        <p:cTn id="87" dur="1" fill="hold">
                                          <p:stCondLst>
                                            <p:cond delay="0"/>
                                          </p:stCondLst>
                                        </p:cTn>
                                        <p:tgtEl>
                                          <p:spTgt spid="74"/>
                                        </p:tgtEl>
                                        <p:attrNameLst>
                                          <p:attrName>style.visibility</p:attrName>
                                        </p:attrNameLst>
                                      </p:cBhvr>
                                      <p:to>
                                        <p:strVal val="visible"/>
                                      </p:to>
                                    </p:set>
                                    <p:animEffect transition="in" filter="fade">
                                      <p:cBhvr>
                                        <p:cTn id="88" dur="500"/>
                                        <p:tgtEl>
                                          <p:spTgt spid="74"/>
                                        </p:tgtEl>
                                      </p:cBhvr>
                                    </p:animEffect>
                                  </p:childTnLst>
                                </p:cTn>
                              </p:par>
                            </p:childTnLst>
                          </p:cTn>
                        </p:par>
                        <p:par>
                          <p:cTn id="89" fill="hold">
                            <p:stCondLst>
                              <p:cond delay="750"/>
                            </p:stCondLst>
                            <p:childTnLst>
                              <p:par>
                                <p:cTn id="90" presetID="10" presetClass="entr" presetSubtype="0" fill="hold" nodeType="after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fade">
                                      <p:cBhvr>
                                        <p:cTn id="9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67" grpId="0"/>
      <p:bldP spid="67" grpId="1"/>
      <p:bldP spid="78" grpId="0"/>
      <p:bldP spid="78" grpId="1"/>
      <p:bldP spid="74" grpId="0"/>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grpSp>
        <p:nvGrpSpPr>
          <p:cNvPr id="56" name="Group 55"/>
          <p:cNvGrpSpPr/>
          <p:nvPr/>
        </p:nvGrpSpPr>
        <p:grpSpPr>
          <a:xfrm>
            <a:off x="-7700723" y="2517341"/>
            <a:ext cx="13423429" cy="3134954"/>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070502" y="3548470"/>
                <a:ext cx="1537653" cy="794120"/>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Data</a:t>
                </a:r>
                <a:br>
                  <a:rPr lang="en-US" sz="1764" dirty="0">
                    <a:solidFill>
                      <a:srgbClr val="515151"/>
                    </a:solidFill>
                    <a:latin typeface="Segoe UI Semibold" panose="020B0702040204020203" pitchFamily="34" charset="0"/>
                    <a:cs typeface="Segoe UI Semibold" panose="020B0702040204020203" pitchFamily="34" charset="0"/>
                  </a:rPr>
                </a:br>
                <a:r>
                  <a:rPr lang="en-US" sz="1764" dirty="0">
                    <a:solidFill>
                      <a:srgbClr val="515151"/>
                    </a:solidFill>
                    <a:latin typeface="Segoe UI Semibold" panose="020B0702040204020203" pitchFamily="34" charset="0"/>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531362" y="4600488"/>
                <a:ext cx="1599282" cy="627880"/>
              </a:xfrm>
              <a:prstGeom prst="rect">
                <a:avLst/>
              </a:prstGeom>
              <a:noFill/>
            </p:spPr>
            <p:txBody>
              <a:bodyPr wrap="none" lIns="179238" tIns="143391" rIns="179238" bIns="143391" rtlCol="0">
                <a:spAutoFit/>
              </a:bodyPr>
              <a:lstStyle/>
              <a:p>
                <a:pPr algn="ctr" defTabSz="914180">
                  <a:lnSpc>
                    <a:spcPct val="90000"/>
                  </a:lnSpc>
                  <a:spcAft>
                    <a:spcPts val="588"/>
                  </a:spcAft>
                </a:pPr>
                <a:r>
                  <a:rPr lang="zh-TW" altLang="en-US" sz="2352" dirty="0" smtClean="0">
                    <a:solidFill>
                      <a:srgbClr val="515151"/>
                    </a:solidFill>
                    <a:latin typeface="Segoe UI Semilight" panose="020B0402040204020203" pitchFamily="34" charset="0"/>
                    <a:cs typeface="Segoe UI Semilight" panose="020B0402040204020203" pitchFamily="34" charset="0"/>
                  </a:rPr>
                  <a:t>應用程式</a:t>
                </a:r>
                <a:endParaRPr lang="en-US" sz="2352" dirty="0">
                  <a:solidFill>
                    <a:srgbClr val="515151"/>
                  </a:solidFill>
                  <a:latin typeface="Segoe UI Semilight" panose="020B0402040204020203" pitchFamily="34" charset="0"/>
                  <a:cs typeface="Segoe UI Semilight" panose="020B0402040204020203" pitchFamily="34" charset="0"/>
                </a:endParaRP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4924607" y="4800833"/>
            <a:ext cx="5028552" cy="536505"/>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471367" y="4800833"/>
            <a:ext cx="2299515" cy="1630334"/>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79238" tIns="143391" rIns="179238" bIns="143391" rtlCol="0">
              <a:spAutoFit/>
            </a:bodyPr>
            <a:lstStyle/>
            <a:p>
              <a:pPr algn="ctr" defTabSz="914180">
                <a:lnSpc>
                  <a:spcPct val="90000"/>
                </a:lnSpc>
                <a:spcAft>
                  <a:spcPts val="588"/>
                </a:spcAft>
              </a:pPr>
              <a:r>
                <a:rPr lang="zh-TW" altLang="en-US" sz="1568" dirty="0" smtClean="0">
                  <a:solidFill>
                    <a:srgbClr val="515151"/>
                  </a:solidFill>
                  <a:latin typeface="Segoe UI Semilight" panose="020B0402040204020203" pitchFamily="34" charset="0"/>
                  <a:cs typeface="Segoe UI Semilight" panose="020B0402040204020203" pitchFamily="34" charset="0"/>
                </a:rPr>
                <a:t>機器學習</a:t>
              </a:r>
              <a:endParaRPr lang="en-US" sz="1568" dirty="0">
                <a:solidFill>
                  <a:srgbClr val="515151"/>
                </a:solidFill>
                <a:latin typeface="Segoe UI Semilight" panose="020B0402040204020203" pitchFamily="34" charset="0"/>
                <a:cs typeface="Segoe UI Semilight" panose="020B0402040204020203" pitchFamily="34" charset="0"/>
              </a:endParaRP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06009" y="5443023"/>
            <a:ext cx="2471529" cy="615377"/>
          </a:xfrm>
          <a:prstGeom prst="rect">
            <a:avLst/>
          </a:prstGeom>
          <a:noFill/>
        </p:spPr>
        <p:txBody>
          <a:bodyPr wrap="none" lIns="179238" tIns="143391" rIns="179238" bIns="143391" rtlCol="0">
            <a:spAutoFit/>
          </a:bodyPr>
          <a:lstStyle/>
          <a:p>
            <a:pPr algn="ctr" defTabSz="914180">
              <a:lnSpc>
                <a:spcPct val="90000"/>
              </a:lnSpc>
              <a:spcAft>
                <a:spcPts val="588"/>
              </a:spcAft>
            </a:pPr>
            <a:r>
              <a:rPr lang="zh-TW" altLang="en-US" sz="2352" dirty="0" smtClean="0">
                <a:solidFill>
                  <a:srgbClr val="515151"/>
                </a:solidFill>
                <a:latin typeface="Segoe UI Semilight" panose="020B0402040204020203" pitchFamily="34" charset="0"/>
                <a:cs typeface="Segoe UI Semilight" panose="020B0402040204020203" pitchFamily="34" charset="0"/>
              </a:rPr>
              <a:t>智慧型應用程式</a:t>
            </a:r>
            <a:endParaRPr lang="en-US" sz="2352" dirty="0">
              <a:solidFill>
                <a:srgbClr val="515151"/>
              </a:solidFill>
              <a:latin typeface="Segoe UI Semilight" panose="020B0402040204020203" pitchFamily="34" charset="0"/>
              <a:cs typeface="Segoe UI Semilight" panose="020B0402040204020203" pitchFamily="34" charset="0"/>
            </a:endParaRPr>
          </a:p>
        </p:txBody>
      </p:sp>
      <p:grpSp>
        <p:nvGrpSpPr>
          <p:cNvPr id="2" name="Group 1"/>
          <p:cNvGrpSpPr/>
          <p:nvPr/>
        </p:nvGrpSpPr>
        <p:grpSpPr>
          <a:xfrm>
            <a:off x="457008" y="336560"/>
            <a:ext cx="4462087" cy="2157021"/>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light" panose="020B0402040204020203" pitchFamily="34" charset="0"/>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642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1946" y="2980904"/>
            <a:ext cx="9484692" cy="2262358"/>
          </a:xfrm>
          <a:prstGeom prst="rect">
            <a:avLst/>
          </a:prstGeom>
          <a:noFill/>
        </p:spPr>
        <p:txBody>
          <a:bodyPr vert="horz" wrap="square" lIns="179238" tIns="143391" rIns="179238" bIns="143391" rtlCol="0">
            <a:spAutoFit/>
          </a:bodyPr>
          <a:lstStyle>
            <a:lvl1pPr marR="0" indent="0" fontAlgn="auto">
              <a:lnSpc>
                <a:spcPct val="90000"/>
              </a:lnSpc>
              <a:spcBef>
                <a:spcPts val="0"/>
              </a:spcBef>
              <a:spcAft>
                <a:spcPts val="1200"/>
              </a:spcAft>
              <a:buClrTx/>
              <a:buSzPct val="90000"/>
              <a:buFont typeface="Arial" pitchFamily="34" charset="0"/>
              <a:buNone/>
              <a:tabLst/>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180">
              <a:spcAft>
                <a:spcPts val="1176"/>
              </a:spcAft>
            </a:pPr>
            <a:r>
              <a:rPr lang="en-US" sz="2744" b="1" dirty="0">
                <a:solidFill>
                  <a:srgbClr val="FFC000"/>
                </a:solidFill>
                <a:sym typeface="Wingdings" panose="05000000000000000000" pitchFamily="2" charset="2"/>
              </a:rPr>
              <a:t>Q:</a:t>
            </a:r>
            <a:r>
              <a:rPr lang="en-US" sz="2744" dirty="0">
                <a:solidFill>
                  <a:srgbClr val="FFC000"/>
                </a:solidFill>
                <a:sym typeface="Wingdings" panose="05000000000000000000" pitchFamily="2" charset="2"/>
              </a:rPr>
              <a:t> </a:t>
            </a:r>
            <a:r>
              <a:rPr lang="zh-TW" altLang="en-US" sz="2744" dirty="0" smtClean="0">
                <a:gradFill>
                  <a:gsLst>
                    <a:gs pos="0">
                      <a:srgbClr val="FFFFFF"/>
                    </a:gs>
                    <a:gs pos="100000">
                      <a:srgbClr val="FFFFFF"/>
                    </a:gs>
                  </a:gsLst>
                  <a:lin ang="5400000" scaled="0"/>
                </a:gradFill>
                <a:sym typeface="Wingdings" panose="05000000000000000000" pitchFamily="2" charset="2"/>
              </a:rPr>
              <a:t>顧客 </a:t>
            </a:r>
            <a:r>
              <a:rPr lang="en-US" altLang="zh-TW" sz="2744" dirty="0" smtClean="0">
                <a:gradFill>
                  <a:gsLst>
                    <a:gs pos="0">
                      <a:srgbClr val="FFFFFF"/>
                    </a:gs>
                    <a:gs pos="100000">
                      <a:srgbClr val="FFFFFF"/>
                    </a:gs>
                  </a:gsLst>
                  <a:lin ang="5400000" scaled="0"/>
                </a:gradFill>
                <a:sym typeface="Wingdings" panose="05000000000000000000" pitchFamily="2" charset="2"/>
              </a:rPr>
              <a:t>X </a:t>
            </a:r>
            <a:r>
              <a:rPr lang="zh-TW" altLang="en-US" sz="2744" dirty="0" smtClean="0">
                <a:gradFill>
                  <a:gsLst>
                    <a:gs pos="0">
                      <a:srgbClr val="FFFFFF"/>
                    </a:gs>
                    <a:gs pos="100000">
                      <a:srgbClr val="FFFFFF"/>
                    </a:gs>
                  </a:gsLst>
                  <a:lin ang="5400000" scaled="0"/>
                </a:gradFill>
                <a:sym typeface="Wingdings" panose="05000000000000000000" pitchFamily="2" charset="2"/>
              </a:rPr>
              <a:t>還有可能會買什麼商品呢</a:t>
            </a:r>
            <a:r>
              <a:rPr lang="en-US" sz="2744" dirty="0" smtClean="0">
                <a:gradFill>
                  <a:gsLst>
                    <a:gs pos="0">
                      <a:srgbClr val="FFFFFF"/>
                    </a:gs>
                    <a:gs pos="100000">
                      <a:srgbClr val="FFFFFF"/>
                    </a:gs>
                  </a:gsLst>
                  <a:lin ang="5400000" scaled="0"/>
                </a:gradFill>
                <a:sym typeface="Wingdings" panose="05000000000000000000" pitchFamily="2" charset="2"/>
              </a:rPr>
              <a:t>?</a:t>
            </a:r>
            <a:endParaRPr lang="en-US" sz="2744" dirty="0">
              <a:gradFill>
                <a:gsLst>
                  <a:gs pos="0">
                    <a:srgbClr val="FFFFFF"/>
                  </a:gs>
                  <a:gs pos="100000">
                    <a:srgbClr val="FFFFFF"/>
                  </a:gs>
                </a:gsLst>
                <a:lin ang="5400000" scaled="0"/>
              </a:gradFill>
              <a:sym typeface="Wingdings" panose="05000000000000000000" pitchFamily="2" charset="2"/>
            </a:endParaRPr>
          </a:p>
          <a:p>
            <a:pPr defTabSz="914180">
              <a:spcAft>
                <a:spcPts val="1176"/>
              </a:spcAft>
            </a:pPr>
            <a:r>
              <a:rPr lang="en-US" sz="2744" b="1" dirty="0">
                <a:solidFill>
                  <a:srgbClr val="FFC000"/>
                </a:solidFill>
                <a:sym typeface="Wingdings" panose="05000000000000000000" pitchFamily="2" charset="2"/>
              </a:rPr>
              <a:t>Q: </a:t>
            </a:r>
            <a:r>
              <a:rPr lang="zh-TW" altLang="en-US" sz="2744" dirty="0" smtClean="0">
                <a:gradFill>
                  <a:gsLst>
                    <a:gs pos="0">
                      <a:srgbClr val="FFFFFF"/>
                    </a:gs>
                    <a:gs pos="100000">
                      <a:srgbClr val="FFFFFF"/>
                    </a:gs>
                  </a:gsLst>
                  <a:lin ang="5400000" scaled="0"/>
                </a:gradFill>
                <a:sym typeface="Wingdings" panose="05000000000000000000" pitchFamily="2" charset="2"/>
              </a:rPr>
              <a:t>影響顧客 </a:t>
            </a:r>
            <a:r>
              <a:rPr lang="en-US" altLang="zh-TW" sz="2744" dirty="0" smtClean="0">
                <a:gradFill>
                  <a:gsLst>
                    <a:gs pos="0">
                      <a:srgbClr val="FFFFFF"/>
                    </a:gs>
                    <a:gs pos="100000">
                      <a:srgbClr val="FFFFFF"/>
                    </a:gs>
                  </a:gsLst>
                  <a:lin ang="5400000" scaled="0"/>
                </a:gradFill>
                <a:sym typeface="Wingdings" panose="05000000000000000000" pitchFamily="2" charset="2"/>
              </a:rPr>
              <a:t>Y </a:t>
            </a:r>
            <a:r>
              <a:rPr lang="zh-TW" altLang="en-US" sz="2744" smtClean="0">
                <a:gradFill>
                  <a:gsLst>
                    <a:gs pos="0">
                      <a:srgbClr val="FFFFFF"/>
                    </a:gs>
                    <a:gs pos="100000">
                      <a:srgbClr val="FFFFFF"/>
                    </a:gs>
                  </a:gsLst>
                  <a:lin ang="5400000" scaled="0"/>
                </a:gradFill>
                <a:sym typeface="Wingdings" panose="05000000000000000000" pitchFamily="2" charset="2"/>
              </a:rPr>
              <a:t>做決定的是什麼原因</a:t>
            </a:r>
            <a:r>
              <a:rPr lang="en-US" sz="2744" smtClean="0">
                <a:gradFill>
                  <a:gsLst>
                    <a:gs pos="0">
                      <a:srgbClr val="FFFFFF"/>
                    </a:gs>
                    <a:gs pos="100000">
                      <a:srgbClr val="FFFFFF"/>
                    </a:gs>
                  </a:gsLst>
                  <a:lin ang="5400000" scaled="0"/>
                </a:gradFill>
                <a:sym typeface="Wingdings" panose="05000000000000000000" pitchFamily="2" charset="2"/>
              </a:rPr>
              <a:t>?</a:t>
            </a:r>
            <a:endParaRPr lang="en-US" sz="2744" dirty="0">
              <a:gradFill>
                <a:gsLst>
                  <a:gs pos="0">
                    <a:srgbClr val="FFFFFF"/>
                  </a:gs>
                  <a:gs pos="100000">
                    <a:srgbClr val="FFFFFF"/>
                  </a:gs>
                </a:gsLst>
                <a:lin ang="5400000" scaled="0"/>
              </a:gradFill>
            </a:endParaRPr>
          </a:p>
          <a:p>
            <a:pPr defTabSz="914180">
              <a:spcAft>
                <a:spcPts val="1176"/>
              </a:spcAft>
            </a:pPr>
            <a:r>
              <a:rPr lang="en-US" sz="2744" b="1" dirty="0">
                <a:solidFill>
                  <a:srgbClr val="FFC000"/>
                </a:solidFill>
                <a:sym typeface="Wingdings" panose="05000000000000000000" pitchFamily="2" charset="2"/>
              </a:rPr>
              <a:t>Q: </a:t>
            </a:r>
            <a:r>
              <a:rPr lang="zh-TW" altLang="en-US" sz="2744" dirty="0" smtClean="0">
                <a:gradFill>
                  <a:gsLst>
                    <a:gs pos="0">
                      <a:srgbClr val="FFFFFF"/>
                    </a:gs>
                    <a:gs pos="100000">
                      <a:srgbClr val="FFFFFF"/>
                    </a:gs>
                  </a:gsLst>
                  <a:lin ang="5400000" scaled="0"/>
                </a:gradFill>
                <a:sym typeface="Wingdings" panose="05000000000000000000" pitchFamily="2" charset="2"/>
              </a:rPr>
              <a:t>對於</a:t>
            </a:r>
            <a:r>
              <a:rPr lang="en-US" sz="2744" dirty="0" smtClean="0">
                <a:gradFill>
                  <a:gsLst>
                    <a:gs pos="0">
                      <a:srgbClr val="FFFFFF"/>
                    </a:gs>
                    <a:gs pos="100000">
                      <a:srgbClr val="FFFFFF"/>
                    </a:gs>
                  </a:gsLst>
                  <a:lin ang="5400000" scaled="0"/>
                </a:gradFill>
              </a:rPr>
              <a:t> Z </a:t>
            </a:r>
            <a:r>
              <a:rPr lang="zh-TW" altLang="en-US" sz="2744" dirty="0" smtClean="0">
                <a:gradFill>
                  <a:gsLst>
                    <a:gs pos="0">
                      <a:srgbClr val="FFFFFF"/>
                    </a:gs>
                    <a:gs pos="100000">
                      <a:srgbClr val="FFFFFF"/>
                    </a:gs>
                  </a:gsLst>
                  <a:lin ang="5400000" scaled="0"/>
                </a:gradFill>
              </a:rPr>
              <a:t>產品我們的價格彈性區間為何</a:t>
            </a:r>
            <a:r>
              <a:rPr lang="en-US" sz="2744" dirty="0" smtClean="0">
                <a:gradFill>
                  <a:gsLst>
                    <a:gs pos="0">
                      <a:srgbClr val="FFFFFF"/>
                    </a:gs>
                    <a:gs pos="100000">
                      <a:srgbClr val="FFFFFF"/>
                    </a:gs>
                  </a:gsLst>
                  <a:lin ang="5400000" scaled="0"/>
                </a:gradFill>
              </a:rPr>
              <a:t>?</a:t>
            </a:r>
            <a:endParaRPr lang="en-US" sz="2744" dirty="0">
              <a:gradFill>
                <a:gsLst>
                  <a:gs pos="0">
                    <a:srgbClr val="FFFFFF"/>
                  </a:gs>
                  <a:gs pos="100000">
                    <a:srgbClr val="FFFFFF"/>
                  </a:gs>
                </a:gsLst>
                <a:lin ang="5400000" scaled="0"/>
              </a:gradFill>
            </a:endParaRPr>
          </a:p>
          <a:p>
            <a:pPr defTabSz="914180">
              <a:spcAft>
                <a:spcPts val="1176"/>
              </a:spcAft>
            </a:pPr>
            <a:r>
              <a:rPr lang="en-US" sz="2744" b="1" dirty="0">
                <a:solidFill>
                  <a:srgbClr val="FFC000"/>
                </a:solidFill>
                <a:sym typeface="Wingdings" panose="05000000000000000000" pitchFamily="2" charset="2"/>
              </a:rPr>
              <a:t>Q: </a:t>
            </a:r>
            <a:r>
              <a:rPr lang="zh-TW" altLang="en-US" sz="2744" dirty="0" smtClean="0">
                <a:gradFill>
                  <a:gsLst>
                    <a:gs pos="0">
                      <a:srgbClr val="FFFFFF"/>
                    </a:gs>
                    <a:gs pos="100000">
                      <a:srgbClr val="FFFFFF"/>
                    </a:gs>
                  </a:gsLst>
                  <a:lin ang="5400000" scaled="0"/>
                </a:gradFill>
                <a:sym typeface="Wingdings" panose="05000000000000000000" pitchFamily="2" charset="2"/>
              </a:rPr>
              <a:t>面對週年慶我們能供應足夠的貨物嗎</a:t>
            </a:r>
            <a:r>
              <a:rPr lang="en-US" sz="2744" dirty="0" smtClean="0">
                <a:gradFill>
                  <a:gsLst>
                    <a:gs pos="0">
                      <a:srgbClr val="FFFFFF"/>
                    </a:gs>
                    <a:gs pos="100000">
                      <a:srgbClr val="FFFFFF"/>
                    </a:gs>
                  </a:gsLst>
                  <a:lin ang="5400000" scaled="0"/>
                </a:gradFill>
              </a:rPr>
              <a:t>?</a:t>
            </a:r>
            <a:endParaRPr lang="en-US" sz="2744" dirty="0">
              <a:gradFill>
                <a:gsLst>
                  <a:gs pos="0">
                    <a:srgbClr val="FFFFFF"/>
                  </a:gs>
                  <a:gs pos="100000">
                    <a:srgbClr val="FFFFFF"/>
                  </a:gs>
                </a:gsLst>
                <a:lin ang="5400000" scaled="0"/>
              </a:gradFill>
            </a:endParaRPr>
          </a:p>
        </p:txBody>
      </p:sp>
      <p:sp>
        <p:nvSpPr>
          <p:cNvPr id="11" name="Title 1"/>
          <p:cNvSpPr txBox="1">
            <a:spLocks/>
          </p:cNvSpPr>
          <p:nvPr/>
        </p:nvSpPr>
        <p:spPr>
          <a:xfrm>
            <a:off x="715707" y="2899127"/>
            <a:ext cx="10606488" cy="995507"/>
          </a:xfrm>
          <a:prstGeom prst="rect">
            <a:avLst/>
          </a:prstGeom>
          <a:noFill/>
        </p:spPr>
        <p:txBody>
          <a:bodyPr wrap="square" tIns="89619" bIns="89619" anchor="ctr"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80"/>
            <a:r>
              <a:rPr lang="zh-TW" altLang="en-US" sz="5881" spc="-98" dirty="0" smtClean="0">
                <a:solidFill>
                  <a:srgbClr val="FFFFFF"/>
                </a:solidFill>
                <a:latin typeface="Segoe UI Light"/>
                <a:cs typeface="Segoe UI Semilight" panose="020B0402040204020203" pitchFamily="34" charset="0"/>
              </a:rPr>
              <a:t>資料</a:t>
            </a:r>
            <a:r>
              <a:rPr lang="en-US" sz="5881" spc="-98" dirty="0" smtClean="0">
                <a:solidFill>
                  <a:srgbClr val="FFFFFF"/>
                </a:solidFill>
                <a:latin typeface="Segoe UI Light"/>
                <a:cs typeface="Segoe UI Semilight" panose="020B0402040204020203" pitchFamily="34" charset="0"/>
              </a:rPr>
              <a:t> </a:t>
            </a:r>
            <a:r>
              <a:rPr lang="en-US" sz="5881" spc="-98" dirty="0">
                <a:solidFill>
                  <a:srgbClr val="FFFFFF"/>
                </a:solidFill>
                <a:latin typeface="Segoe UI Light"/>
                <a:cs typeface="Segoe UI Semilight" panose="020B0402040204020203" pitchFamily="34" charset="0"/>
              </a:rPr>
              <a:t>+ </a:t>
            </a:r>
            <a:r>
              <a:rPr lang="zh-TW" altLang="en-US" sz="5881" spc="-98" dirty="0" smtClean="0">
                <a:solidFill>
                  <a:srgbClr val="FFFFFF"/>
                </a:solidFill>
                <a:latin typeface="Segoe UI Light"/>
                <a:cs typeface="Segoe UI Semilight" panose="020B0402040204020203" pitchFamily="34" charset="0"/>
              </a:rPr>
              <a:t>分析</a:t>
            </a:r>
            <a:r>
              <a:rPr lang="en-US" sz="5881" spc="-98" dirty="0" smtClean="0">
                <a:solidFill>
                  <a:srgbClr val="FFFFFF"/>
                </a:solidFill>
                <a:latin typeface="Segoe UI Light"/>
                <a:cs typeface="Segoe UI Semilight" panose="020B0402040204020203" pitchFamily="34" charset="0"/>
              </a:rPr>
              <a:t> </a:t>
            </a:r>
            <a:r>
              <a:rPr lang="en-US" sz="5881" spc="-98" dirty="0">
                <a:solidFill>
                  <a:srgbClr val="FFFFFF"/>
                </a:solidFill>
                <a:latin typeface="Segoe UI Light"/>
                <a:cs typeface="Segoe UI Semilight" panose="020B0402040204020203" pitchFamily="34" charset="0"/>
              </a:rPr>
              <a:t>= </a:t>
            </a:r>
            <a:r>
              <a:rPr lang="zh-TW" altLang="en-US" sz="5881" spc="-98" dirty="0" smtClean="0">
                <a:solidFill>
                  <a:srgbClr val="FFFFFF"/>
                </a:solidFill>
                <a:latin typeface="Segoe UI Light"/>
                <a:cs typeface="Segoe UI Semilight" panose="020B0402040204020203" pitchFamily="34" charset="0"/>
              </a:rPr>
              <a:t>智慧型應用程式</a:t>
            </a:r>
            <a:endParaRPr lang="en-US" sz="5881" spc="-98" dirty="0">
              <a:solidFill>
                <a:srgbClr val="FFFFFF"/>
              </a:solidFill>
              <a:latin typeface="Segoe UI Light"/>
              <a:cs typeface="Segoe UI Semilight" panose="020B0402040204020203" pitchFamily="34" charset="0"/>
            </a:endParaRPr>
          </a:p>
        </p:txBody>
      </p:sp>
      <p:cxnSp>
        <p:nvCxnSpPr>
          <p:cNvPr id="9" name="Straight Connector 8"/>
          <p:cNvCxnSpPr/>
          <p:nvPr/>
        </p:nvCxnSpPr>
        <p:spPr>
          <a:xfrm>
            <a:off x="1015995" y="2756856"/>
            <a:ext cx="10355459" cy="0"/>
          </a:xfrm>
          <a:prstGeom prst="line">
            <a:avLst/>
          </a:prstGeom>
          <a:ln w="12700">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472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decel="100000" fill="hold" grpId="0" nodeType="clickEffect">
                                  <p:stCondLst>
                                    <p:cond delay="0"/>
                                  </p:stCondLst>
                                  <p:childTnLst>
                                    <p:animMotion origin="layout" path="M 4.78683E-6 -3.77213E-6 L 4.78683E-6 -0.19291 " pathEditMode="relative" rAng="0" ptsTypes="AA">
                                      <p:cBhvr>
                                        <p:cTn id="6" dur="900" fill="hold"/>
                                        <p:tgtEl>
                                          <p:spTgt spid="11"/>
                                        </p:tgtEl>
                                        <p:attrNameLst>
                                          <p:attrName>ppt_x</p:attrName>
                                          <p:attrName>ppt_y</p:attrName>
                                        </p:attrNameLst>
                                      </p:cBhvr>
                                      <p:rCtr x="0" y="-9646"/>
                                    </p:animMotion>
                                  </p:childTnLst>
                                </p:cTn>
                              </p:par>
                            </p:childTnLst>
                          </p:cTn>
                        </p:par>
                        <p:par>
                          <p:cTn id="7" fill="hold">
                            <p:stCondLst>
                              <p:cond delay="90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250"/>
                                  </p:stCondLst>
                                  <p:childTnLst>
                                    <p:animMotion origin="layout" path="M -0.03945 -0.00046 L 3.53587E-6 3.14117E-6 " pathEditMode="relative" rAng="0" ptsTypes="AA">
                                      <p:cBhvr>
                                        <p:cTn id="15" dur="600" fill="hold"/>
                                        <p:tgtEl>
                                          <p:spTgt spid="3"/>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6000" dirty="0" smtClean="0">
                <a:solidFill>
                  <a:srgbClr val="0070C0"/>
                </a:solidFill>
              </a:rPr>
              <a:t>詳情參考官網</a:t>
            </a:r>
            <a:r>
              <a:rPr lang="en-US" sz="6000" dirty="0" smtClean="0">
                <a:solidFill>
                  <a:srgbClr val="0070C0"/>
                </a:solidFill>
              </a:rPr>
              <a:t> </a:t>
            </a:r>
            <a:r>
              <a:rPr lang="en-US" sz="6000" dirty="0">
                <a:solidFill>
                  <a:srgbClr val="0070C0"/>
                </a:solidFill>
              </a:rPr>
              <a:t>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961447" y="1254181"/>
            <a:ext cx="7665409" cy="4491120"/>
          </a:xfrm>
          <a:prstGeom prst="rect">
            <a:avLst/>
          </a:prstGeom>
        </p:spPr>
      </p:pic>
      <p:sp>
        <p:nvSpPr>
          <p:cNvPr id="29" name="Oval 28"/>
          <p:cNvSpPr/>
          <p:nvPr/>
        </p:nvSpPr>
        <p:spPr bwMode="auto">
          <a:xfrm>
            <a:off x="7603969" y="382565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p:cNvSpPr/>
          <p:nvPr/>
        </p:nvSpPr>
        <p:spPr bwMode="auto">
          <a:xfrm>
            <a:off x="7695109" y="3038709"/>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p:cNvSpPr/>
          <p:nvPr/>
        </p:nvSpPr>
        <p:spPr bwMode="auto">
          <a:xfrm>
            <a:off x="7885784" y="2547869"/>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7157283" y="3419971"/>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6886597" y="3440731"/>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p:cNvSpPr/>
          <p:nvPr/>
        </p:nvSpPr>
        <p:spPr bwMode="auto">
          <a:xfrm>
            <a:off x="5631270" y="238389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p:cNvSpPr/>
          <p:nvPr/>
        </p:nvSpPr>
        <p:spPr bwMode="auto">
          <a:xfrm>
            <a:off x="5324613" y="2358895"/>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579608" y="4236508"/>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3882092" y="2812062"/>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p:cNvSpPr/>
          <p:nvPr/>
        </p:nvSpPr>
        <p:spPr bwMode="auto">
          <a:xfrm>
            <a:off x="3655587" y="2842690"/>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p:cNvSpPr/>
          <p:nvPr/>
        </p:nvSpPr>
        <p:spPr bwMode="auto">
          <a:xfrm>
            <a:off x="3748160" y="2504747"/>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3496330" y="253537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058430" y="2711666"/>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a:off x="3320037" y="3012562"/>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p:cNvSpPr/>
          <p:nvPr/>
        </p:nvSpPr>
        <p:spPr bwMode="auto">
          <a:xfrm>
            <a:off x="2946694" y="2718833"/>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8433502" y="2895917"/>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8257164" y="303901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p:cNvSpPr/>
          <p:nvPr/>
        </p:nvSpPr>
        <p:spPr bwMode="auto">
          <a:xfrm>
            <a:off x="8549249" y="4497682"/>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p:cNvSpPr/>
          <p:nvPr/>
        </p:nvSpPr>
        <p:spPr bwMode="auto">
          <a:xfrm>
            <a:off x="8560171" y="4847970"/>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p:cNvSpPr/>
          <p:nvPr/>
        </p:nvSpPr>
        <p:spPr bwMode="auto">
          <a:xfrm>
            <a:off x="7949215" y="3314065"/>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p:cNvSpPr/>
          <p:nvPr/>
        </p:nvSpPr>
        <p:spPr bwMode="auto">
          <a:xfrm>
            <a:off x="3390937" y="273619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9893022" y="-1454857"/>
            <a:ext cx="1303551" cy="837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TextBox 70"/>
          <p:cNvSpPr txBox="1"/>
          <p:nvPr/>
        </p:nvSpPr>
        <p:spPr>
          <a:xfrm>
            <a:off x="207398" y="3546637"/>
            <a:ext cx="2170479" cy="1506579"/>
          </a:xfrm>
          <a:prstGeom prst="rect">
            <a:avLst/>
          </a:prstGeom>
          <a:noFill/>
        </p:spPr>
        <p:txBody>
          <a:bodyPr wrap="none" lIns="277819" tIns="277819" rIns="277819" bIns="277819" rtlCol="0">
            <a:spAutoFit/>
          </a:bodyPr>
          <a:lstStyle/>
          <a:p>
            <a:pPr defTabSz="914180">
              <a:lnSpc>
                <a:spcPct val="90000"/>
              </a:lnSpc>
              <a:spcAft>
                <a:spcPts val="588"/>
              </a:spcAft>
            </a:pPr>
            <a:r>
              <a:rPr lang="zh-TW" altLang="en-US" sz="3136" dirty="0" smtClean="0">
                <a:gradFill>
                  <a:gsLst>
                    <a:gs pos="2917">
                      <a:srgbClr val="ECECEC"/>
                    </a:gs>
                    <a:gs pos="30000">
                      <a:srgbClr val="ECECEC"/>
                    </a:gs>
                  </a:gsLst>
                  <a:lin ang="5400000" scaled="0"/>
                </a:gradFill>
                <a:latin typeface="Segoe UI Light"/>
              </a:rPr>
              <a:t>資料中心</a:t>
            </a:r>
            <a:endParaRPr lang="en-US" altLang="zh-TW" sz="3136" dirty="0" smtClean="0">
              <a:gradFill>
                <a:gsLst>
                  <a:gs pos="2917">
                    <a:srgbClr val="ECECEC"/>
                  </a:gs>
                  <a:gs pos="30000">
                    <a:srgbClr val="ECECEC"/>
                  </a:gs>
                </a:gsLst>
                <a:lin ang="5400000" scaled="0"/>
              </a:gradFill>
              <a:latin typeface="Segoe UI Light"/>
            </a:endParaRPr>
          </a:p>
          <a:p>
            <a:pPr defTabSz="914180">
              <a:lnSpc>
                <a:spcPct val="90000"/>
              </a:lnSpc>
              <a:spcAft>
                <a:spcPts val="588"/>
              </a:spcAft>
            </a:pPr>
            <a:r>
              <a:rPr lang="zh-TW" altLang="en-US" sz="3136" dirty="0" smtClean="0">
                <a:gradFill>
                  <a:gsLst>
                    <a:gs pos="2917">
                      <a:srgbClr val="ECECEC"/>
                    </a:gs>
                    <a:gs pos="30000">
                      <a:srgbClr val="ECECEC"/>
                    </a:gs>
                  </a:gsLst>
                  <a:lin ang="5400000" scaled="0"/>
                </a:gradFill>
                <a:latin typeface="Segoe UI Light"/>
              </a:rPr>
              <a:t>遍佈全球</a:t>
            </a:r>
            <a:endParaRPr lang="en-US" sz="3136" dirty="0">
              <a:gradFill>
                <a:gsLst>
                  <a:gs pos="2917">
                    <a:srgbClr val="ECECEC"/>
                  </a:gs>
                  <a:gs pos="30000">
                    <a:srgbClr val="ECECEC"/>
                  </a:gs>
                </a:gsLst>
                <a:lin ang="5400000" scaled="0"/>
              </a:gradFill>
              <a:latin typeface="Segoe UI Light"/>
            </a:endParaRPr>
          </a:p>
        </p:txBody>
      </p:sp>
      <p:grpSp>
        <p:nvGrpSpPr>
          <p:cNvPr id="72" name="Group 71"/>
          <p:cNvGrpSpPr/>
          <p:nvPr/>
        </p:nvGrpSpPr>
        <p:grpSpPr>
          <a:xfrm>
            <a:off x="498689" y="4916233"/>
            <a:ext cx="2074081" cy="452472"/>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79238" tIns="143391" rIns="179238" bIns="143391" rtlCol="0">
              <a:spAutoFit/>
            </a:bodyPr>
            <a:lstStyle/>
            <a:p>
              <a:pPr defTabSz="914180">
                <a:lnSpc>
                  <a:spcPct val="90000"/>
                </a:lnSpc>
                <a:spcAft>
                  <a:spcPts val="588"/>
                </a:spcAft>
              </a:pPr>
              <a:r>
                <a:rPr lang="en-US" sz="1176" dirty="0">
                  <a:solidFill>
                    <a:srgbClr val="FFFFFF">
                      <a:lumMod val="85000"/>
                    </a:srgbClr>
                  </a:solidFill>
                  <a:latin typeface="Segoe UI"/>
                </a:rPr>
                <a:t>Azure compute regions</a:t>
              </a:r>
            </a:p>
          </p:txBody>
        </p:sp>
      </p:grpSp>
    </p:spTree>
    <p:extLst>
      <p:ext uri="{BB962C8B-B14F-4D97-AF65-F5344CB8AC3E}">
        <p14:creationId xmlns:p14="http://schemas.microsoft.com/office/powerpoint/2010/main" val="228918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961447" y="1254181"/>
            <a:ext cx="7665409" cy="449112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07398" y="3546637"/>
            <a:ext cx="2170479" cy="1506579"/>
          </a:xfrm>
          <a:prstGeom prst="rect">
            <a:avLst/>
          </a:prstGeom>
          <a:noFill/>
        </p:spPr>
        <p:txBody>
          <a:bodyPr wrap="none" lIns="277819" tIns="277819" rIns="277819" bIns="277819" rtlCol="0">
            <a:spAutoFit/>
          </a:bodyPr>
          <a:lstStyle/>
          <a:p>
            <a:pPr defTabSz="914180">
              <a:lnSpc>
                <a:spcPct val="90000"/>
              </a:lnSpc>
              <a:spcAft>
                <a:spcPts val="588"/>
              </a:spcAft>
            </a:pPr>
            <a:r>
              <a:rPr lang="zh-TW" altLang="en-US" sz="3136" dirty="0">
                <a:gradFill>
                  <a:gsLst>
                    <a:gs pos="2917">
                      <a:srgbClr val="ECECEC"/>
                    </a:gs>
                    <a:gs pos="30000">
                      <a:srgbClr val="ECECEC"/>
                    </a:gs>
                  </a:gsLst>
                  <a:lin ang="5400000" scaled="0"/>
                </a:gradFill>
                <a:latin typeface="Segoe UI Light"/>
              </a:rPr>
              <a:t>資料</a:t>
            </a:r>
            <a:r>
              <a:rPr lang="zh-TW" altLang="en-US" sz="3136" dirty="0" smtClean="0">
                <a:gradFill>
                  <a:gsLst>
                    <a:gs pos="2917">
                      <a:srgbClr val="ECECEC"/>
                    </a:gs>
                    <a:gs pos="30000">
                      <a:srgbClr val="ECECEC"/>
                    </a:gs>
                  </a:gsLst>
                  <a:lin ang="5400000" scaled="0"/>
                </a:gradFill>
                <a:latin typeface="Segoe UI Light"/>
              </a:rPr>
              <a:t>中心</a:t>
            </a:r>
            <a:endParaRPr lang="en-US" altLang="zh-TW" sz="3136" dirty="0" smtClean="0">
              <a:gradFill>
                <a:gsLst>
                  <a:gs pos="2917">
                    <a:srgbClr val="ECECEC"/>
                  </a:gs>
                  <a:gs pos="30000">
                    <a:srgbClr val="ECECEC"/>
                  </a:gs>
                </a:gsLst>
                <a:lin ang="5400000" scaled="0"/>
              </a:gradFill>
              <a:latin typeface="Segoe UI Light"/>
            </a:endParaRPr>
          </a:p>
          <a:p>
            <a:pPr defTabSz="914180">
              <a:lnSpc>
                <a:spcPct val="90000"/>
              </a:lnSpc>
              <a:spcAft>
                <a:spcPts val="588"/>
              </a:spcAft>
            </a:pPr>
            <a:r>
              <a:rPr lang="zh-TW" altLang="en-US" sz="3136" dirty="0" smtClean="0">
                <a:gradFill>
                  <a:gsLst>
                    <a:gs pos="2917">
                      <a:srgbClr val="ECECEC"/>
                    </a:gs>
                    <a:gs pos="30000">
                      <a:srgbClr val="ECECEC"/>
                    </a:gs>
                  </a:gsLst>
                  <a:lin ang="5400000" scaled="0"/>
                </a:gradFill>
                <a:latin typeface="Segoe UI Light"/>
              </a:rPr>
              <a:t>遍佈全球</a:t>
            </a:r>
            <a:endParaRPr lang="en-US" altLang="zh-TW" sz="3136" dirty="0">
              <a:gradFill>
                <a:gsLst>
                  <a:gs pos="2917">
                    <a:srgbClr val="ECECEC"/>
                  </a:gs>
                  <a:gs pos="30000">
                    <a:srgbClr val="ECECEC"/>
                  </a:gs>
                </a:gsLst>
                <a:lin ang="5400000" scaled="0"/>
              </a:gradFill>
              <a:latin typeface="Segoe UI Light"/>
            </a:endParaRPr>
          </a:p>
        </p:txBody>
      </p:sp>
      <p:grpSp>
        <p:nvGrpSpPr>
          <p:cNvPr id="7" name="Group 6"/>
          <p:cNvGrpSpPr/>
          <p:nvPr/>
        </p:nvGrpSpPr>
        <p:grpSpPr>
          <a:xfrm>
            <a:off x="498689" y="4916233"/>
            <a:ext cx="2074081" cy="452472"/>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79238" tIns="143391" rIns="179238" bIns="143391" rtlCol="0">
              <a:spAutoFit/>
            </a:bodyPr>
            <a:lstStyle/>
            <a:p>
              <a:pPr defTabSz="914180">
                <a:lnSpc>
                  <a:spcPct val="90000"/>
                </a:lnSpc>
                <a:spcAft>
                  <a:spcPts val="588"/>
                </a:spcAft>
              </a:pPr>
              <a:r>
                <a:rPr lang="en-US" sz="1176" dirty="0">
                  <a:solidFill>
                    <a:srgbClr val="FFFFFF">
                      <a:lumMod val="85000"/>
                    </a:srgbClr>
                  </a:solidFill>
                  <a:latin typeface="Segoe UI"/>
                </a:rPr>
                <a:t>Azure compute regions</a:t>
              </a:r>
            </a:p>
          </p:txBody>
        </p:sp>
      </p:grpSp>
      <p:grpSp>
        <p:nvGrpSpPr>
          <p:cNvPr id="34" name="Group 33"/>
          <p:cNvGrpSpPr/>
          <p:nvPr/>
        </p:nvGrpSpPr>
        <p:grpSpPr>
          <a:xfrm>
            <a:off x="8702540" y="1380"/>
            <a:ext cx="3491035" cy="6855242"/>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p:cNvSpPr txBox="1"/>
            <p:nvPr/>
          </p:nvSpPr>
          <p:spPr>
            <a:xfrm>
              <a:off x="7933142" y="1321188"/>
              <a:ext cx="2227433"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pPr>
              <a:r>
                <a:rPr lang="en-US" sz="11271" dirty="0">
                  <a:gradFill>
                    <a:gsLst>
                      <a:gs pos="0">
                        <a:srgbClr val="FFFFFF"/>
                      </a:gs>
                      <a:gs pos="100000">
                        <a:srgbClr val="FFFFFF"/>
                      </a:gs>
                    </a:gsLst>
                    <a:lin ang="5400000" scaled="0"/>
                  </a:gradFill>
                  <a:latin typeface="Segoe UI Light"/>
                </a:rPr>
                <a:t>19</a:t>
              </a:r>
            </a:p>
          </p:txBody>
        </p:sp>
        <p:sp>
          <p:nvSpPr>
            <p:cNvPr id="39" name="TextBox 38"/>
            <p:cNvSpPr txBox="1"/>
            <p:nvPr/>
          </p:nvSpPr>
          <p:spPr>
            <a:xfrm>
              <a:off x="8013945" y="2895333"/>
              <a:ext cx="4027553" cy="904878"/>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pPr>
              <a:r>
                <a:rPr lang="zh-TW" altLang="en-US" sz="2352"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座大型資料中心</a:t>
              </a:r>
              <a:endParaRPr lang="en-US" sz="235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055267" y="4057021"/>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055267" y="494014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814370" y="3956102"/>
            <a:ext cx="3292789" cy="1375514"/>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pPr>
            <a:r>
              <a:rPr lang="zh-TW" altLang="en-US" sz="1960" dirty="0" smtClean="0">
                <a:gradFill>
                  <a:gsLst>
                    <a:gs pos="0">
                      <a:srgbClr val="FFFFFF"/>
                    </a:gs>
                    <a:gs pos="100000">
                      <a:srgbClr val="FFFFFF"/>
                    </a:gs>
                  </a:gsLst>
                  <a:lin ang="5400000" scaled="0"/>
                </a:gradFill>
                <a:latin typeface="Segoe UI Light"/>
              </a:rPr>
              <a:t>超過</a:t>
            </a:r>
            <a:r>
              <a:rPr lang="en-US" sz="1960" dirty="0" smtClean="0">
                <a:gradFill>
                  <a:gsLst>
                    <a:gs pos="0">
                      <a:srgbClr val="FFFFFF"/>
                    </a:gs>
                    <a:gs pos="100000">
                      <a:srgbClr val="FFFFFF"/>
                    </a:gs>
                  </a:gsLst>
                  <a:lin ang="5400000" scaled="0"/>
                </a:gradFill>
                <a:latin typeface="Segoe UI Light"/>
              </a:rPr>
              <a:t> </a:t>
            </a:r>
            <a:r>
              <a:rPr lang="en-US" sz="1960" dirty="0">
                <a:gradFill>
                  <a:gsLst>
                    <a:gs pos="0">
                      <a:srgbClr val="FFFFFF"/>
                    </a:gs>
                    <a:gs pos="100000">
                      <a:srgbClr val="FFFFFF"/>
                    </a:gs>
                  </a:gsLst>
                  <a:lin ang="5400000" scaled="0"/>
                </a:gradFill>
                <a:latin typeface="Segoe UI Light"/>
              </a:rPr>
              <a:t>AWS </a:t>
            </a:r>
            <a:r>
              <a:rPr lang="zh-TW" altLang="en-US" sz="1960" dirty="0" smtClean="0">
                <a:gradFill>
                  <a:gsLst>
                    <a:gs pos="0">
                      <a:srgbClr val="FFFFFF"/>
                    </a:gs>
                    <a:gs pos="100000">
                      <a:srgbClr val="FFFFFF"/>
                    </a:gs>
                  </a:gsLst>
                  <a:lin ang="5400000" scaled="0"/>
                </a:gradFill>
                <a:latin typeface="Segoe UI Light"/>
              </a:rPr>
              <a:t>以及</a:t>
            </a:r>
            <a:r>
              <a:rPr lang="en-US" sz="1960" dirty="0" smtClean="0">
                <a:gradFill>
                  <a:gsLst>
                    <a:gs pos="0">
                      <a:srgbClr val="FFFFFF"/>
                    </a:gs>
                    <a:gs pos="100000">
                      <a:srgbClr val="FFFFFF"/>
                    </a:gs>
                  </a:gsLst>
                  <a:lin ang="5400000" scaled="0"/>
                </a:gradFill>
                <a:latin typeface="Segoe UI Light"/>
              </a:rPr>
              <a:t> </a:t>
            </a:r>
            <a:r>
              <a:rPr lang="en-US" sz="1960" dirty="0">
                <a:gradFill>
                  <a:gsLst>
                    <a:gs pos="0">
                      <a:srgbClr val="FFFFFF"/>
                    </a:gs>
                    <a:gs pos="100000">
                      <a:srgbClr val="FFFFFF"/>
                    </a:gs>
                  </a:gsLst>
                  <a:lin ang="5400000" scaled="0"/>
                </a:gradFill>
                <a:latin typeface="Segoe UI Light"/>
              </a:rPr>
              <a:t>Google Cloud </a:t>
            </a:r>
            <a:r>
              <a:rPr lang="zh-TW" altLang="en-US" sz="1960" dirty="0" smtClean="0">
                <a:gradFill>
                  <a:gsLst>
                    <a:gs pos="0">
                      <a:srgbClr val="FFFFFF"/>
                    </a:gs>
                    <a:gs pos="100000">
                      <a:srgbClr val="FFFFFF"/>
                    </a:gs>
                  </a:gsLst>
                  <a:lin ang="5400000" scaled="0"/>
                </a:gradFill>
                <a:latin typeface="Segoe UI Light"/>
              </a:rPr>
              <a:t>的總和</a:t>
            </a:r>
            <a:r>
              <a:rPr lang="en-US" sz="1960" dirty="0">
                <a:gradFill>
                  <a:gsLst>
                    <a:gs pos="0">
                      <a:srgbClr val="FFFFFF"/>
                    </a:gs>
                    <a:gs pos="100000">
                      <a:srgbClr val="FFFFFF"/>
                    </a:gs>
                  </a:gsLst>
                  <a:lin ang="5400000" scaled="0"/>
                </a:gradFill>
                <a:latin typeface="Segoe UI Light"/>
              </a:rPr>
              <a:t/>
            </a:r>
            <a:br>
              <a:rPr lang="en-US" sz="1960" dirty="0">
                <a:gradFill>
                  <a:gsLst>
                    <a:gs pos="0">
                      <a:srgbClr val="FFFFFF"/>
                    </a:gs>
                    <a:gs pos="100000">
                      <a:srgbClr val="FFFFFF"/>
                    </a:gs>
                  </a:gsLst>
                  <a:lin ang="5400000" scaled="0"/>
                </a:gradFill>
                <a:latin typeface="Segoe UI Light"/>
              </a:rPr>
            </a:br>
            <a:endParaRPr lang="en-US" sz="1960" dirty="0">
              <a:gradFill>
                <a:gsLst>
                  <a:gs pos="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1877204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552023" y="4317504"/>
            <a:ext cx="2991540" cy="1723844"/>
          </a:xfrm>
          <a:prstGeom prst="rect">
            <a:avLst/>
          </a:prstGeom>
          <a:noFill/>
        </p:spPr>
        <p:txBody>
          <a:bodyPr wrap="square" lIns="179213" tIns="143370" rIns="179213" bIns="143370" rtlCol="0">
            <a:spAutoFit/>
          </a:bodyPr>
          <a:lstStyle/>
          <a:p>
            <a:pPr algn="ctr">
              <a:lnSpc>
                <a:spcPct val="90000"/>
              </a:lnSpc>
              <a:spcAft>
                <a:spcPts val="588"/>
              </a:spcAft>
            </a:pPr>
            <a:r>
              <a:rPr lang="en-US" sz="5880" dirty="0">
                <a:gradFill>
                  <a:gsLst>
                    <a:gs pos="0">
                      <a:schemeClr val="tx1"/>
                    </a:gs>
                    <a:gs pos="100000">
                      <a:schemeClr val="tx1"/>
                    </a:gs>
                  </a:gsLst>
                  <a:lin ang="5400000" scaled="0"/>
                </a:gradFill>
                <a:latin typeface="+mj-lt"/>
                <a:cs typeface="Segoe UI Semibold" panose="020B0702040204020203" pitchFamily="34" charset="0"/>
              </a:rPr>
              <a:t>&gt;40</a:t>
            </a:r>
            <a:r>
              <a:rPr lang="en-US" sz="3599" dirty="0">
                <a:gradFill>
                  <a:gsLst>
                    <a:gs pos="0">
                      <a:schemeClr val="tx1"/>
                    </a:gs>
                    <a:gs pos="100000">
                      <a:schemeClr val="tx1"/>
                    </a:gs>
                  </a:gsLst>
                  <a:lin ang="5400000" scaled="0"/>
                </a:gradFill>
                <a:latin typeface="+mj-lt"/>
                <a:cs typeface="Segoe UI Semibold" panose="020B0702040204020203" pitchFamily="34" charset="0"/>
              </a:rPr>
              <a:t>%</a:t>
            </a:r>
            <a:endParaRPr lang="en-US" sz="4799"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營收來自新創公司與軟體開發商</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8" name="TextBox 27"/>
          <p:cNvSpPr txBox="1"/>
          <p:nvPr/>
        </p:nvSpPr>
        <p:spPr>
          <a:xfrm>
            <a:off x="165683" y="1874839"/>
            <a:ext cx="3774900" cy="1452359"/>
          </a:xfrm>
          <a:prstGeom prst="rect">
            <a:avLst/>
          </a:prstGeom>
          <a:noFill/>
        </p:spPr>
        <p:txBody>
          <a:bodyPr wrap="square" lIns="179213" tIns="143370" rIns="179213" bIns="143370" rtlCol="0">
            <a:spAutoFit/>
          </a:bodyPr>
          <a:lstStyle/>
          <a:p>
            <a:pPr algn="ctr">
              <a:lnSpc>
                <a:spcPct val="90000"/>
              </a:lnSpc>
              <a:spcAft>
                <a:spcPts val="588"/>
              </a:spcAft>
            </a:pPr>
            <a:r>
              <a:rPr lang="en-US" sz="5880" dirty="0">
                <a:gradFill>
                  <a:gsLst>
                    <a:gs pos="0">
                      <a:schemeClr val="tx1"/>
                    </a:gs>
                    <a:gs pos="100000">
                      <a:schemeClr val="tx1"/>
                    </a:gs>
                  </a:gsLst>
                  <a:lin ang="5400000" scaled="0"/>
                </a:gradFill>
                <a:latin typeface="+mj-lt"/>
                <a:cs typeface="Segoe UI Semibold" panose="020B0702040204020203" pitchFamily="34" charset="0"/>
              </a:rPr>
              <a:t>&gt;90,000     </a:t>
            </a:r>
          </a:p>
          <a:p>
            <a:pPr algn="ctr">
              <a:lnSpc>
                <a:spcPct val="90000"/>
              </a:lnSpc>
              <a:spcAft>
                <a:spcPts val="588"/>
              </a:spcAft>
            </a:pP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新的 </a:t>
            </a:r>
            <a:r>
              <a:rPr lang="en-US" altLang="zh-TW" sz="1960" dirty="0" smtClean="0">
                <a:solidFill>
                  <a:schemeClr val="tx1">
                    <a:lumMod val="65000"/>
                  </a:schemeClr>
                </a:solidFill>
                <a:latin typeface="Segoe UI Semilight" panose="020B0402040204020203" pitchFamily="34" charset="0"/>
                <a:cs typeface="Segoe UI Semilight" panose="020B0402040204020203" pitchFamily="34" charset="0"/>
              </a:rPr>
              <a:t>Azure </a:t>
            </a: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訂閱用戶（每月）</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cxnSp>
        <p:nvCxnSpPr>
          <p:cNvPr id="10" name="Straight Connector 9"/>
          <p:cNvCxnSpPr/>
          <p:nvPr/>
        </p:nvCxnSpPr>
        <p:spPr>
          <a:xfrm>
            <a:off x="4033175" y="1491889"/>
            <a:ext cx="0" cy="5364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56699" y="1491889"/>
            <a:ext cx="0" cy="5364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18360" y="1874839"/>
            <a:ext cx="3774900" cy="1452359"/>
          </a:xfrm>
          <a:prstGeom prst="rect">
            <a:avLst/>
          </a:prstGeom>
          <a:noFill/>
        </p:spPr>
        <p:txBody>
          <a:bodyPr wrap="square" lIns="179213" tIns="143370" rIns="179213" bIns="143370" rtlCol="0">
            <a:spAutoFit/>
          </a:bodyPr>
          <a:lstStyle/>
          <a:p>
            <a:pPr algn="ctr">
              <a:lnSpc>
                <a:spcPct val="90000"/>
              </a:lnSpc>
              <a:spcAft>
                <a:spcPts val="588"/>
              </a:spcAft>
            </a:pPr>
            <a:r>
              <a:rPr lang="en-US" sz="5880" spc="-206" dirty="0" smtClean="0">
                <a:gradFill>
                  <a:gsLst>
                    <a:gs pos="0">
                      <a:schemeClr val="tx1"/>
                    </a:gs>
                    <a:gs pos="100000">
                      <a:schemeClr val="tx1"/>
                    </a:gs>
                  </a:gsLst>
                  <a:lin ang="5400000" scaled="0"/>
                </a:gradFill>
                <a:latin typeface="+mj-lt"/>
                <a:cs typeface="Segoe UI Semibold" panose="020B0702040204020203" pitchFamily="34" charset="0"/>
              </a:rPr>
              <a:t>1</a:t>
            </a:r>
            <a:r>
              <a:rPr lang="zh-TW" altLang="en-US" sz="5880" spc="-206" dirty="0">
                <a:gradFill>
                  <a:gsLst>
                    <a:gs pos="0">
                      <a:schemeClr val="tx1"/>
                    </a:gs>
                    <a:gs pos="100000">
                      <a:schemeClr val="tx1"/>
                    </a:gs>
                  </a:gsLst>
                  <a:lin ang="5400000" scaled="0"/>
                </a:gradFill>
                <a:latin typeface="+mj-lt"/>
                <a:cs typeface="Segoe UI Semibold" panose="020B0702040204020203" pitchFamily="34" charset="0"/>
              </a:rPr>
              <a:t> </a:t>
            </a:r>
            <a:r>
              <a:rPr lang="zh-TW" altLang="en-US" sz="5880" spc="-206" dirty="0" smtClean="0">
                <a:gradFill>
                  <a:gsLst>
                    <a:gs pos="0">
                      <a:schemeClr val="tx1"/>
                    </a:gs>
                    <a:gs pos="100000">
                      <a:schemeClr val="tx1"/>
                    </a:gs>
                  </a:gsLst>
                  <a:lin ang="5400000" scaled="0"/>
                </a:gradFill>
                <a:latin typeface="+mj-lt"/>
                <a:cs typeface="Segoe UI Semibold" panose="020B0702040204020203" pitchFamily="34" charset="0"/>
              </a:rPr>
              <a:t>千 </a:t>
            </a:r>
            <a:r>
              <a:rPr lang="en-US" sz="5880" spc="-206" dirty="0" smtClean="0">
                <a:gradFill>
                  <a:gsLst>
                    <a:gs pos="0">
                      <a:schemeClr val="tx1"/>
                    </a:gs>
                    <a:gs pos="100000">
                      <a:schemeClr val="tx1"/>
                    </a:gs>
                  </a:gsLst>
                  <a:lin ang="5400000" scaled="0"/>
                </a:gradFill>
                <a:latin typeface="+mj-lt"/>
                <a:cs typeface="Segoe UI Semibold" panose="020B0702040204020203" pitchFamily="34" charset="0"/>
              </a:rPr>
              <a:t>4 </a:t>
            </a:r>
            <a:r>
              <a:rPr lang="zh-TW" altLang="en-US" sz="5880" spc="-206" dirty="0" smtClean="0">
                <a:gradFill>
                  <a:gsLst>
                    <a:gs pos="0">
                      <a:schemeClr val="tx1"/>
                    </a:gs>
                    <a:gs pos="100000">
                      <a:schemeClr val="tx1"/>
                    </a:gs>
                  </a:gsLst>
                  <a:lin ang="5400000" scaled="0"/>
                </a:gradFill>
                <a:latin typeface="+mj-lt"/>
                <a:cs typeface="Segoe UI Semibold" panose="020B0702040204020203" pitchFamily="34" charset="0"/>
              </a:rPr>
              <a:t>百萬</a:t>
            </a:r>
            <a:endParaRPr lang="en-US" sz="3528"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en-US" sz="1960" dirty="0" smtClean="0">
                <a:solidFill>
                  <a:schemeClr val="tx1">
                    <a:lumMod val="65000"/>
                  </a:schemeClr>
                </a:solidFill>
                <a:latin typeface="Segoe UI Semilight" panose="020B0402040204020203" pitchFamily="34" charset="0"/>
                <a:cs typeface="Segoe UI Semilight" panose="020B0402040204020203" pitchFamily="34" charset="0"/>
              </a:rPr>
              <a:t>SQL </a:t>
            </a: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資料庫服務運作中</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1" name="TextBox 20"/>
          <p:cNvSpPr txBox="1"/>
          <p:nvPr/>
        </p:nvSpPr>
        <p:spPr>
          <a:xfrm>
            <a:off x="8178445" y="1874839"/>
            <a:ext cx="3774900" cy="1452359"/>
          </a:xfrm>
          <a:prstGeom prst="rect">
            <a:avLst/>
          </a:prstGeom>
          <a:noFill/>
        </p:spPr>
        <p:txBody>
          <a:bodyPr wrap="square" lIns="179213" tIns="143370" rIns="179213" bIns="143370" rtlCol="0">
            <a:spAutoFit/>
          </a:bodyPr>
          <a:lstStyle/>
          <a:p>
            <a:pPr algn="ctr">
              <a:lnSpc>
                <a:spcPct val="90000"/>
              </a:lnSpc>
              <a:spcAft>
                <a:spcPts val="588"/>
              </a:spcAft>
            </a:pPr>
            <a:r>
              <a:rPr lang="en-US" sz="5880" dirty="0">
                <a:gradFill>
                  <a:gsLst>
                    <a:gs pos="0">
                      <a:schemeClr val="tx1"/>
                    </a:gs>
                    <a:gs pos="100000">
                      <a:schemeClr val="tx1"/>
                    </a:gs>
                  </a:gsLst>
                  <a:lin ang="5400000" scaled="0"/>
                </a:gradFill>
                <a:latin typeface="+mj-lt"/>
                <a:cs typeface="Segoe UI Semibold" panose="020B0702040204020203" pitchFamily="34" charset="0"/>
              </a:rPr>
              <a:t>&gt;50</a:t>
            </a:r>
            <a:r>
              <a:rPr lang="en-US" sz="2352" dirty="0">
                <a:gradFill>
                  <a:gsLst>
                    <a:gs pos="0">
                      <a:schemeClr val="tx1"/>
                    </a:gs>
                    <a:gs pos="100000">
                      <a:schemeClr val="tx1"/>
                    </a:gs>
                  </a:gsLst>
                  <a:lin ang="5400000" scaled="0"/>
                </a:gradFill>
                <a:latin typeface="+mj-lt"/>
                <a:cs typeface="Segoe UI Semibold" panose="020B0702040204020203" pitchFamily="34" charset="0"/>
              </a:rPr>
              <a:t> </a:t>
            </a:r>
            <a:r>
              <a:rPr lang="zh-TW" altLang="en-US" sz="3528" dirty="0">
                <a:gradFill>
                  <a:gsLst>
                    <a:gs pos="0">
                      <a:schemeClr val="tx1"/>
                    </a:gs>
                    <a:gs pos="100000">
                      <a:schemeClr val="tx1"/>
                    </a:gs>
                  </a:gsLst>
                  <a:lin ang="5400000" scaled="0"/>
                </a:gradFill>
                <a:latin typeface="+mj-lt"/>
                <a:cs typeface="Segoe UI Semibold" panose="020B0702040204020203" pitchFamily="34" charset="0"/>
              </a:rPr>
              <a:t>兆</a:t>
            </a:r>
            <a:endParaRPr lang="en-US" sz="3528"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個儲存體物件</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2" name="TextBox 21"/>
          <p:cNvSpPr txBox="1"/>
          <p:nvPr/>
        </p:nvSpPr>
        <p:spPr>
          <a:xfrm>
            <a:off x="4054922" y="4317504"/>
            <a:ext cx="4101777" cy="1723844"/>
          </a:xfrm>
          <a:prstGeom prst="rect">
            <a:avLst/>
          </a:prstGeom>
          <a:noFill/>
        </p:spPr>
        <p:txBody>
          <a:bodyPr wrap="square" lIns="179213" tIns="143370" rIns="179213" bIns="143370" rtlCol="0">
            <a:spAutoFit/>
          </a:bodyPr>
          <a:lstStyle/>
          <a:p>
            <a:pPr algn="ctr">
              <a:lnSpc>
                <a:spcPct val="90000"/>
              </a:lnSpc>
              <a:spcAft>
                <a:spcPts val="588"/>
              </a:spcAft>
            </a:pPr>
            <a:r>
              <a:rPr lang="en-US" sz="5880" spc="-206" dirty="0">
                <a:gradFill>
                  <a:gsLst>
                    <a:gs pos="0">
                      <a:schemeClr val="tx1"/>
                    </a:gs>
                    <a:gs pos="100000">
                      <a:schemeClr val="tx1"/>
                    </a:gs>
                  </a:gsLst>
                  <a:lin ang="5400000" scaled="0"/>
                </a:gradFill>
                <a:latin typeface="+mj-lt"/>
                <a:cs typeface="Segoe UI Semibold" panose="020B0702040204020203" pitchFamily="34" charset="0"/>
              </a:rPr>
              <a:t>3</a:t>
            </a:r>
            <a:r>
              <a:rPr lang="en-US" sz="2352" dirty="0">
                <a:gradFill>
                  <a:gsLst>
                    <a:gs pos="0">
                      <a:schemeClr val="tx1"/>
                    </a:gs>
                    <a:gs pos="100000">
                      <a:schemeClr val="tx1"/>
                    </a:gs>
                  </a:gsLst>
                  <a:lin ang="5400000" scaled="0"/>
                </a:gradFill>
                <a:latin typeface="+mj-lt"/>
                <a:cs typeface="Segoe UI Semibold" panose="020B0702040204020203" pitchFamily="34" charset="0"/>
              </a:rPr>
              <a:t> </a:t>
            </a:r>
            <a:r>
              <a:rPr lang="zh-TW" altLang="en-US" sz="3528" dirty="0" smtClean="0">
                <a:gradFill>
                  <a:gsLst>
                    <a:gs pos="0">
                      <a:schemeClr val="tx1"/>
                    </a:gs>
                    <a:gs pos="100000">
                      <a:schemeClr val="tx1"/>
                    </a:gs>
                  </a:gsLst>
                  <a:lin ang="5400000" scaled="0"/>
                </a:gradFill>
                <a:latin typeface="+mj-lt"/>
                <a:cs typeface="Segoe UI Semibold" panose="020B0702040204020203" pitchFamily="34" charset="0"/>
              </a:rPr>
              <a:t>百萬</a:t>
            </a:r>
            <a:endParaRPr lang="en-US" sz="3528" dirty="0" smtClean="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位開發人員使用</a:t>
            </a:r>
            <a:r>
              <a:rPr lang="en-US" sz="1960" dirty="0" smtClean="0">
                <a:solidFill>
                  <a:schemeClr val="tx1">
                    <a:lumMod val="65000"/>
                  </a:schemeClr>
                </a:solidFill>
                <a:latin typeface="Segoe UI Semilight" panose="020B0402040204020203" pitchFamily="34" charset="0"/>
                <a:cs typeface="Segoe UI Semilight" panose="020B0402040204020203" pitchFamily="34" charset="0"/>
              </a:rPr>
              <a:t> Visual Studio Online</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165683" y="4317505"/>
            <a:ext cx="3774900" cy="1723844"/>
          </a:xfrm>
          <a:prstGeom prst="rect">
            <a:avLst/>
          </a:prstGeom>
          <a:noFill/>
        </p:spPr>
        <p:txBody>
          <a:bodyPr wrap="square" lIns="179213" tIns="143370" rIns="179213" bIns="143370" rtlCol="0">
            <a:spAutoFit/>
          </a:bodyPr>
          <a:lstStyle/>
          <a:p>
            <a:pPr algn="ctr">
              <a:lnSpc>
                <a:spcPct val="90000"/>
              </a:lnSpc>
              <a:spcAft>
                <a:spcPts val="588"/>
              </a:spcAft>
            </a:pPr>
            <a:r>
              <a:rPr lang="en-US" sz="5880" dirty="0" smtClean="0">
                <a:gradFill>
                  <a:gsLst>
                    <a:gs pos="0">
                      <a:schemeClr val="tx1"/>
                    </a:gs>
                    <a:gs pos="100000">
                      <a:schemeClr val="tx1"/>
                    </a:gs>
                  </a:gsLst>
                  <a:lin ang="5400000" scaled="0"/>
                </a:gradFill>
                <a:latin typeface="+mj-lt"/>
                <a:cs typeface="Segoe UI Semibold" panose="020B0702040204020203" pitchFamily="34" charset="0"/>
              </a:rPr>
              <a:t>4</a:t>
            </a:r>
            <a:r>
              <a:rPr lang="en-US" altLang="zh-TW" sz="5880" dirty="0" smtClean="0">
                <a:gradFill>
                  <a:gsLst>
                    <a:gs pos="0">
                      <a:schemeClr val="tx1"/>
                    </a:gs>
                    <a:gs pos="100000">
                      <a:schemeClr val="tx1"/>
                    </a:gs>
                  </a:gsLst>
                  <a:lin ang="5400000" scaled="0"/>
                </a:gradFill>
                <a:latin typeface="+mj-lt"/>
                <a:cs typeface="Segoe UI Semibold" panose="020B0702040204020203" pitchFamily="34" charset="0"/>
              </a:rPr>
              <a:t>.25</a:t>
            </a:r>
            <a:r>
              <a:rPr lang="en-US" sz="5880" dirty="0" smtClean="0">
                <a:gradFill>
                  <a:gsLst>
                    <a:gs pos="0">
                      <a:schemeClr val="tx1"/>
                    </a:gs>
                    <a:gs pos="100000">
                      <a:schemeClr val="tx1"/>
                    </a:gs>
                  </a:gsLst>
                  <a:lin ang="5400000" scaled="0"/>
                </a:gradFill>
                <a:latin typeface="+mj-lt"/>
                <a:cs typeface="Segoe UI Semibold" panose="020B0702040204020203" pitchFamily="34" charset="0"/>
              </a:rPr>
              <a:t> </a:t>
            </a:r>
            <a:r>
              <a:rPr lang="zh-TW" altLang="en-US" sz="5880" dirty="0" smtClean="0">
                <a:gradFill>
                  <a:gsLst>
                    <a:gs pos="0">
                      <a:schemeClr val="tx1"/>
                    </a:gs>
                    <a:gs pos="100000">
                      <a:schemeClr val="tx1"/>
                    </a:gs>
                  </a:gsLst>
                  <a:lin ang="5400000" scaled="0"/>
                </a:gradFill>
                <a:latin typeface="+mj-lt"/>
                <a:cs typeface="Segoe UI Semibold" panose="020B0702040204020203" pitchFamily="34" charset="0"/>
              </a:rPr>
              <a:t>億</a:t>
            </a:r>
            <a:endParaRPr lang="en-US" sz="3528"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en-US" sz="1960" dirty="0">
                <a:solidFill>
                  <a:schemeClr val="tx1">
                    <a:lumMod val="65000"/>
                  </a:schemeClr>
                </a:solidFill>
                <a:latin typeface="Segoe UI Semilight" panose="020B0402040204020203" pitchFamily="34" charset="0"/>
                <a:cs typeface="Segoe UI Semilight" panose="020B0402040204020203" pitchFamily="34" charset="0"/>
              </a:rPr>
              <a:t>Azure Active</a:t>
            </a:r>
            <a:br>
              <a:rPr lang="en-US" sz="1960" dirty="0">
                <a:solidFill>
                  <a:schemeClr val="tx1">
                    <a:lumMod val="65000"/>
                  </a:schemeClr>
                </a:solidFill>
                <a:latin typeface="Segoe UI Semilight" panose="020B0402040204020203" pitchFamily="34" charset="0"/>
                <a:cs typeface="Segoe UI Semilight" panose="020B0402040204020203" pitchFamily="34" charset="0"/>
              </a:rPr>
            </a:br>
            <a:r>
              <a:rPr lang="en-US" sz="1960" dirty="0">
                <a:solidFill>
                  <a:schemeClr val="tx1">
                    <a:lumMod val="65000"/>
                  </a:schemeClr>
                </a:solidFill>
                <a:latin typeface="Segoe UI Semilight" panose="020B0402040204020203" pitchFamily="34" charset="0"/>
                <a:cs typeface="Segoe UI Semilight" panose="020B0402040204020203" pitchFamily="34" charset="0"/>
              </a:rPr>
              <a:t>Directory </a:t>
            </a: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用戶</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397557" y="217762"/>
            <a:ext cx="5425222" cy="1104101"/>
          </a:xfrm>
          <a:prstGeom prst="rect">
            <a:avLst/>
          </a:prstGeom>
          <a:noFill/>
        </p:spPr>
        <p:txBody>
          <a:bodyPr wrap="none" lIns="179238" tIns="143391" rIns="179238" bIns="143391" rtlCol="0">
            <a:spAutoFit/>
          </a:bodyPr>
          <a:lstStyle/>
          <a:p>
            <a:pPr algn="ctr">
              <a:lnSpc>
                <a:spcPct val="90000"/>
              </a:lnSpc>
              <a:spcAft>
                <a:spcPts val="588"/>
              </a:spcAft>
            </a:pPr>
            <a:r>
              <a:rPr lang="en-US" sz="5881" dirty="0">
                <a:solidFill>
                  <a:schemeClr val="bg2">
                    <a:lumMod val="60000"/>
                    <a:lumOff val="40000"/>
                  </a:schemeClr>
                </a:solidFill>
                <a:latin typeface="+mj-lt"/>
              </a:rPr>
              <a:t>Azure </a:t>
            </a:r>
            <a:r>
              <a:rPr lang="zh-TW" altLang="en-US" sz="5881" dirty="0" smtClean="0">
                <a:solidFill>
                  <a:schemeClr val="bg2">
                    <a:lumMod val="60000"/>
                    <a:lumOff val="40000"/>
                  </a:schemeClr>
                </a:solidFill>
                <a:latin typeface="+mj-lt"/>
              </a:rPr>
              <a:t>使用情形</a:t>
            </a:r>
            <a:endParaRPr lang="en-US" sz="5881" dirty="0">
              <a:solidFill>
                <a:schemeClr val="bg2">
                  <a:lumMod val="60000"/>
                  <a:lumOff val="40000"/>
                </a:schemeClr>
              </a:solidFill>
              <a:latin typeface="+mj-lt"/>
            </a:endParaRPr>
          </a:p>
        </p:txBody>
      </p:sp>
      <p:cxnSp>
        <p:nvCxnSpPr>
          <p:cNvPr id="20" name="Straight Connector 19"/>
          <p:cNvCxnSpPr/>
          <p:nvPr/>
        </p:nvCxnSpPr>
        <p:spPr>
          <a:xfrm>
            <a:off x="0" y="1489806"/>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646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a:t>
            </a:r>
            <a:r>
              <a:rPr lang="zh-TW" altLang="en-US" sz="9600" dirty="0" smtClean="0">
                <a:solidFill>
                  <a:srgbClr val="FFFFFF"/>
                </a:solidFill>
              </a:rPr>
              <a:t>相關服務</a:t>
            </a:r>
            <a:r>
              <a:rPr lang="en-US" sz="9600" dirty="0">
                <a:solidFill>
                  <a:srgbClr val="FFFFFF"/>
                </a:solidFill>
              </a:rPr>
              <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a:t>
            </a:r>
            <a:r>
              <a:rPr lang="zh-TW" altLang="en-US" dirty="0" smtClean="0">
                <a:solidFill>
                  <a:schemeClr val="bg1"/>
                </a:solidFill>
              </a:rPr>
              <a:t>相關服務</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418470" y="2195737"/>
            <a:ext cx="2949083" cy="1031051"/>
            <a:chOff x="418470" y="2333077"/>
            <a:chExt cx="2949083" cy="1031051"/>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多因素身份驗證</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33749" y="2717798"/>
              <a:ext cx="1031051" cy="261610"/>
            </a:xfrm>
            <a:prstGeom prst="rect">
              <a:avLst/>
            </a:prstGeom>
            <a:noFill/>
          </p:spPr>
          <p:txBody>
            <a:bodyPr wrap="none" rtlCol="0">
              <a:spAutoFit/>
            </a:bodyPr>
            <a:lstStyle/>
            <a:p>
              <a:r>
                <a:rPr lang="zh-TW" altLang="en-US" sz="1100" b="1" dirty="0" smtClean="0">
                  <a:solidFill>
                    <a:schemeClr val="bg1"/>
                  </a:solidFill>
                  <a:latin typeface="Segoe UI" panose="020B0502040204020203" pitchFamily="34" charset="0"/>
                  <a:cs typeface="Segoe UI" panose="020B0502040204020203" pitchFamily="34" charset="0"/>
                </a:rPr>
                <a:t>身份驗證服務</a:t>
              </a:r>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04" y="5316397"/>
            <a:ext cx="11574948" cy="1019635"/>
            <a:chOff x="253404" y="5761830"/>
            <a:chExt cx="11574948" cy="1019635"/>
          </a:xfrm>
        </p:grpSpPr>
        <p:sp>
          <p:nvSpPr>
            <p:cNvPr id="123" name="TextBox 122"/>
            <p:cNvSpPr txBox="1"/>
            <p:nvPr/>
          </p:nvSpPr>
          <p:spPr>
            <a:xfrm rot="16200000">
              <a:off x="-125609" y="6140843"/>
              <a:ext cx="1019635" cy="261610"/>
            </a:xfrm>
            <a:prstGeom prst="rect">
              <a:avLst/>
            </a:prstGeom>
            <a:noFill/>
          </p:spPr>
          <p:txBody>
            <a:bodyPr wrap="square" rtlCol="0">
              <a:spAutoFit/>
            </a:bodyPr>
            <a:lstStyle/>
            <a:p>
              <a:pPr algn="ctr"/>
              <a:r>
                <a:rPr lang="zh-TW" altLang="en-US" sz="1100" b="1" dirty="0" smtClean="0">
                  <a:solidFill>
                    <a:schemeClr val="bg1"/>
                  </a:solidFill>
                  <a:latin typeface="Segoe UI" panose="020B0502040204020203" pitchFamily="34" charset="0"/>
                  <a:cs typeface="Segoe UI" panose="020B0502040204020203" pitchFamily="34" charset="0"/>
                </a:rPr>
                <a:t>資料服務</a:t>
              </a:r>
              <a:endParaRPr lang="en-US" sz="1100" b="1" dirty="0">
                <a:solidFill>
                  <a:schemeClr val="bg1"/>
                </a:solidFill>
                <a:latin typeface="Segoe UI" panose="020B0502040204020203" pitchFamily="34" charset="0"/>
                <a:cs typeface="Segoe UI" panose="020B0502040204020203" pitchFamily="34" charset="0"/>
              </a:endParaRP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07005" cy="261610"/>
              </a:xfrm>
              <a:prstGeom prst="rect">
                <a:avLst/>
              </a:prstGeom>
              <a:noFill/>
            </p:spPr>
            <p:txBody>
              <a:bodyPr wrap="none" rtlCol="0">
                <a:spAutoFit/>
              </a:bodyPr>
              <a:lstStyle/>
              <a:p>
                <a:r>
                  <a:rPr lang="zh-TW" altLang="en-US" sz="1100" dirty="0" smtClean="0">
                    <a:solidFill>
                      <a:schemeClr val="bg1"/>
                    </a:solidFill>
                    <a:latin typeface="Segoe UI" panose="020B0502040204020203" pitchFamily="34" charset="0"/>
                    <a:cs typeface="Segoe UI" panose="020B0502040204020203" pitchFamily="34" charset="0"/>
                  </a:rPr>
                  <a:t>儲存體</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66794" cy="261610"/>
              </a:xfrm>
              <a:prstGeom prst="rect">
                <a:avLst/>
              </a:prstGeom>
              <a:noFill/>
            </p:spPr>
            <p:txBody>
              <a:bodyPr wrap="none" rtlCol="0">
                <a:spAutoFit/>
              </a:bodyPr>
              <a:lstStyle/>
              <a:p>
                <a:r>
                  <a:rPr lang="zh-TW" altLang="en-US" sz="1100" dirty="0" smtClean="0">
                    <a:solidFill>
                      <a:schemeClr val="bg1"/>
                    </a:solidFill>
                    <a:latin typeface="Segoe UI" panose="020B0502040204020203" pitchFamily="34" charset="0"/>
                    <a:cs typeface="Segoe UI" panose="020B0502040204020203" pitchFamily="34" charset="0"/>
                  </a:rPr>
                  <a:t>資料</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機器學習</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備份與還原</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zh-TW" altLang="en-US" sz="1100" dirty="0" smtClean="0">
                          <a:solidFill>
                            <a:schemeClr val="bg1"/>
                          </a:solidFill>
                          <a:latin typeface="Segoe UI" panose="020B0502040204020203" pitchFamily="34" charset="0"/>
                          <a:cs typeface="Segoe UI" panose="020B0502040204020203" pitchFamily="34" charset="0"/>
                        </a:rPr>
                        <a:t>資料庫</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快取服務</a:t>
                      </a:r>
                      <a:endParaRPr lang="en-US" sz="1100" dirty="0">
                        <a:solidFill>
                          <a:schemeClr val="bg1"/>
                        </a:solidFill>
                        <a:latin typeface="Segoe UI" panose="020B0502040204020203" pitchFamily="34" charset="0"/>
                        <a:cs typeface="Segoe UI" panose="020B0502040204020203" pitchFamily="34" charset="0"/>
                      </a:endParaRP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338021" y="4230971"/>
            <a:ext cx="11568093" cy="1031051"/>
            <a:chOff x="338021" y="4437337"/>
            <a:chExt cx="11568093" cy="1031051"/>
          </a:xfrm>
        </p:grpSpPr>
        <p:grpSp>
          <p:nvGrpSpPr>
            <p:cNvPr id="218" name="Group 217"/>
            <p:cNvGrpSpPr/>
            <p:nvPr/>
          </p:nvGrpSpPr>
          <p:grpSpPr>
            <a:xfrm>
              <a:off x="338021" y="4437337"/>
              <a:ext cx="11568093" cy="1031051"/>
              <a:chOff x="338021" y="4632443"/>
              <a:chExt cx="11568093" cy="1031051"/>
            </a:xfrm>
          </p:grpSpPr>
          <p:sp>
            <p:nvSpPr>
              <p:cNvPr id="75" name="TextBox 74"/>
              <p:cNvSpPr txBox="1"/>
              <p:nvPr/>
            </p:nvSpPr>
            <p:spPr>
              <a:xfrm rot="16200000">
                <a:off x="-46700" y="5017164"/>
                <a:ext cx="1031051" cy="261610"/>
              </a:xfrm>
              <a:prstGeom prst="rect">
                <a:avLst/>
              </a:prstGeom>
              <a:noFill/>
            </p:spPr>
            <p:txBody>
              <a:bodyPr wrap="none" rtlCol="0">
                <a:spAutoFit/>
              </a:bodyPr>
              <a:lstStyle/>
              <a:p>
                <a:r>
                  <a:rPr lang="zh-TW" altLang="en-US" sz="1100" b="1" dirty="0" smtClean="0">
                    <a:solidFill>
                      <a:schemeClr val="bg1"/>
                    </a:solidFill>
                    <a:latin typeface="Segoe UI" panose="020B0502040204020203" pitchFamily="34" charset="0"/>
                    <a:cs typeface="Segoe UI" panose="020B0502040204020203" pitchFamily="34" charset="0"/>
                  </a:rPr>
                  <a:t>應用程式服務</a:t>
                </a:r>
                <a:endParaRPr lang="en-US" sz="1100" b="1" dirty="0">
                  <a:solidFill>
                    <a:schemeClr val="bg1"/>
                  </a:solidFill>
                  <a:latin typeface="Segoe UI" panose="020B0502040204020203" pitchFamily="34" charset="0"/>
                  <a:cs typeface="Segoe UI" panose="020B0502040204020203" pitchFamily="34" charset="0"/>
                </a:endParaRP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t>
                    </a:r>
                    <a:r>
                      <a:rPr lang="zh-TW" altLang="en-US" sz="1100" dirty="0" smtClean="0">
                        <a:solidFill>
                          <a:schemeClr val="bg1"/>
                        </a:solidFill>
                        <a:latin typeface="Segoe UI" panose="020B0502040204020203" pitchFamily="34" charset="0"/>
                        <a:cs typeface="Segoe UI" panose="020B0502040204020203" pitchFamily="34" charset="0"/>
                      </a:rPr>
                      <a:t>管理</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t>
                    </a:r>
                    <a:br>
                      <a:rPr lang="en-US" sz="1100" dirty="0" smtClean="0">
                        <a:solidFill>
                          <a:schemeClr val="bg1"/>
                        </a:solidFill>
                        <a:latin typeface="Segoe UI" panose="020B0502040204020203" pitchFamily="34" charset="0"/>
                        <a:cs typeface="Segoe UI" panose="020B0502040204020203" pitchFamily="34" charset="0"/>
                      </a:rPr>
                    </a:br>
                    <a:r>
                      <a:rPr lang="zh-TW" altLang="en-US" sz="1100" dirty="0" smtClean="0">
                        <a:solidFill>
                          <a:schemeClr val="bg1"/>
                        </a:solidFill>
                        <a:latin typeface="Segoe UI" panose="020B0502040204020203" pitchFamily="34" charset="0"/>
                        <a:cs typeface="Segoe UI" panose="020B0502040204020203" pitchFamily="34" charset="0"/>
                      </a:rPr>
                      <a:t>應用程式</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雲端服務</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虛擬機器</a:t>
                    </a:r>
                    <a:endParaRPr lang="en-US" sz="1100" dirty="0">
                      <a:solidFill>
                        <a:schemeClr val="bg1"/>
                      </a:solidFill>
                      <a:latin typeface="Segoe UI" panose="020B0502040204020203" pitchFamily="34" charset="0"/>
                      <a:cs typeface="Segoe UI" panose="020B0502040204020203" pitchFamily="34" charset="0"/>
                    </a:endParaRP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行動</a:t>
                    </a:r>
                    <a:r>
                      <a:rPr lang="en-US" altLang="zh-TW" sz="1100" dirty="0" smtClean="0">
                        <a:solidFill>
                          <a:schemeClr val="bg1"/>
                        </a:solidFill>
                        <a:latin typeface="Segoe UI" panose="020B0502040204020203" pitchFamily="34" charset="0"/>
                        <a:cs typeface="Segoe UI" panose="020B0502040204020203" pitchFamily="34" charset="0"/>
                      </a:rPr>
                      <a:t/>
                    </a:r>
                    <a:br>
                      <a:rPr lang="en-US" altLang="zh-TW" sz="1100" dirty="0" smtClean="0">
                        <a:solidFill>
                          <a:schemeClr val="bg1"/>
                        </a:solidFill>
                        <a:latin typeface="Segoe UI" panose="020B0502040204020203" pitchFamily="34" charset="0"/>
                        <a:cs typeface="Segoe UI" panose="020B0502040204020203" pitchFamily="34" charset="0"/>
                      </a:rPr>
                    </a:br>
                    <a:r>
                      <a:rPr lang="zh-TW" altLang="en-US" sz="1100" dirty="0" smtClean="0">
                        <a:solidFill>
                          <a:schemeClr val="bg1"/>
                        </a:solidFill>
                        <a:latin typeface="Segoe UI" panose="020B0502040204020203" pitchFamily="34" charset="0"/>
                        <a:cs typeface="Segoe UI" panose="020B0502040204020203" pitchFamily="34" charset="0"/>
                      </a:rPr>
                      <a:t>應用程式</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媒體服務</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通知中樞</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排程器</a:t>
                    </a:r>
                    <a:endParaRPr lang="en-US" sz="1100" dirty="0">
                      <a:solidFill>
                        <a:schemeClr val="bg1"/>
                      </a:solidFill>
                      <a:latin typeface="Segoe UI" panose="020B0502040204020203" pitchFamily="34" charset="0"/>
                      <a:cs typeface="Segoe UI" panose="020B0502040204020203" pitchFamily="34" charset="0"/>
                    </a:endParaRP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自動化</a:t>
                    </a:r>
                    <a:endParaRPr lang="en-US" sz="1100" dirty="0">
                      <a:solidFill>
                        <a:schemeClr val="bg1"/>
                      </a:solidFill>
                      <a:latin typeface="Segoe UI" panose="020B0502040204020203" pitchFamily="34" charset="0"/>
                      <a:cs typeface="Segoe UI" panose="020B0502040204020203" pitchFamily="34" charset="0"/>
                    </a:endParaRP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a:t>
                </a:r>
                <a:br>
                  <a:rPr lang="en-US" sz="1100" dirty="0" smtClean="0">
                    <a:solidFill>
                      <a:schemeClr val="bg1"/>
                    </a:solidFill>
                    <a:latin typeface="Segoe UI" panose="020B0502040204020203" pitchFamily="34" charset="0"/>
                    <a:cs typeface="Segoe UI" panose="020B0502040204020203" pitchFamily="34" charset="0"/>
                  </a:rPr>
                </a:br>
                <a:r>
                  <a:rPr lang="zh-TW" altLang="en-US" sz="1100" dirty="0" smtClean="0">
                    <a:solidFill>
                      <a:schemeClr val="bg1"/>
                    </a:solidFill>
                    <a:latin typeface="Segoe UI" panose="020B0502040204020203" pitchFamily="34" charset="0"/>
                    <a:cs typeface="Segoe UI" panose="020B0502040204020203" pitchFamily="34" charset="0"/>
                  </a:rPr>
                  <a:t>應用程式</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338019" y="3289331"/>
            <a:ext cx="8222140" cy="800722"/>
            <a:chOff x="338019" y="3557578"/>
            <a:chExt cx="8222140" cy="800722"/>
          </a:xfrm>
        </p:grpSpPr>
        <p:grpSp>
          <p:nvGrpSpPr>
            <p:cNvPr id="226" name="Group 225"/>
            <p:cNvGrpSpPr/>
            <p:nvPr/>
          </p:nvGrpSpPr>
          <p:grpSpPr>
            <a:xfrm>
              <a:off x="338019" y="3557578"/>
              <a:ext cx="8222140" cy="800722"/>
              <a:chOff x="338019" y="3649987"/>
              <a:chExt cx="8222140" cy="800722"/>
            </a:xfrm>
          </p:grpSpPr>
          <p:sp>
            <p:nvSpPr>
              <p:cNvPr id="76" name="TextBox 75"/>
              <p:cNvSpPr txBox="1"/>
              <p:nvPr/>
            </p:nvSpPr>
            <p:spPr>
              <a:xfrm rot="16200000">
                <a:off x="94362" y="3919164"/>
                <a:ext cx="748923" cy="261610"/>
              </a:xfrm>
              <a:prstGeom prst="rect">
                <a:avLst/>
              </a:prstGeom>
              <a:noFill/>
            </p:spPr>
            <p:txBody>
              <a:bodyPr wrap="none" rtlCol="0">
                <a:spAutoFit/>
              </a:bodyPr>
              <a:lstStyle/>
              <a:p>
                <a:r>
                  <a:rPr lang="zh-TW" altLang="en-US" sz="1100" b="1" dirty="0" smtClean="0">
                    <a:solidFill>
                      <a:schemeClr val="bg1"/>
                    </a:solidFill>
                    <a:latin typeface="Segoe UI" panose="020B0502040204020203" pitchFamily="34" charset="0"/>
                    <a:cs typeface="Segoe UI" panose="020B0502040204020203" pitchFamily="34" charset="0"/>
                  </a:rPr>
                  <a:t>整合服務</a:t>
                </a:r>
                <a:endParaRPr lang="en-US" sz="1100" b="1" dirty="0">
                  <a:solidFill>
                    <a:schemeClr val="bg1"/>
                  </a:solidFill>
                  <a:latin typeface="Segoe UI" panose="020B0502040204020203" pitchFamily="34" charset="0"/>
                  <a:cs typeface="Segoe UI" panose="020B0502040204020203" pitchFamily="34" charset="0"/>
                </a:endParaRP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服務匯流排</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流量管理員</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虛擬網路</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a:t>
                </a:r>
                <a:br>
                  <a:rPr lang="en-US" sz="1100" dirty="0" smtClean="0">
                    <a:solidFill>
                      <a:schemeClr val="bg1"/>
                    </a:solidFill>
                    <a:latin typeface="Segoe UI" panose="020B0502040204020203" pitchFamily="34" charset="0"/>
                    <a:cs typeface="Segoe UI" panose="020B0502040204020203" pitchFamily="34" charset="0"/>
                  </a:rPr>
                </a:br>
                <a:r>
                  <a:rPr lang="zh-TW" altLang="en-US" sz="1100" dirty="0" smtClean="0">
                    <a:solidFill>
                      <a:schemeClr val="bg1"/>
                    </a:solidFill>
                    <a:latin typeface="Segoe UI" panose="020B0502040204020203" pitchFamily="34" charset="0"/>
                    <a:cs typeface="Segoe UI" panose="020B0502040204020203" pitchFamily="34" charset="0"/>
                  </a:rPr>
                  <a:t>應用程式</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zh-TW" altLang="en-US" sz="4400" dirty="0" smtClean="0">
                <a:solidFill>
                  <a:schemeClr val="bg1"/>
                </a:solidFill>
              </a:rPr>
              <a:t>物聯網（</a:t>
            </a:r>
            <a:r>
              <a:rPr lang="en-US" sz="4400" dirty="0" smtClean="0">
                <a:solidFill>
                  <a:schemeClr val="bg1"/>
                </a:solidFill>
              </a:rPr>
              <a:t>Internet of Things</a:t>
            </a:r>
            <a:r>
              <a:rPr lang="zh-TW" altLang="en-US" sz="4400" dirty="0" smtClean="0">
                <a:solidFill>
                  <a:schemeClr val="bg1"/>
                </a:solidFill>
              </a:rPr>
              <a:t>）</a:t>
            </a:r>
            <a:endParaRPr lang="en-US" sz="4400" dirty="0">
              <a:solidFill>
                <a:schemeClr val="bg1"/>
              </a:solidFill>
            </a:endParaRPr>
          </a:p>
        </p:txBody>
      </p:sp>
      <p:sp>
        <p:nvSpPr>
          <p:cNvPr id="20" name="Text Placeholder 1"/>
          <p:cNvSpPr txBox="1">
            <a:spLocks/>
          </p:cNvSpPr>
          <p:nvPr/>
        </p:nvSpPr>
        <p:spPr>
          <a:xfrm>
            <a:off x="268857" y="4184412"/>
            <a:ext cx="6813838" cy="1621403"/>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600" dirty="0" smtClean="0">
                <a:solidFill>
                  <a:schemeClr val="bg1"/>
                </a:solidFill>
              </a:rPr>
              <a:t>透過 </a:t>
            </a:r>
            <a:r>
              <a:rPr lang="en-US" sz="2600" dirty="0" smtClean="0">
                <a:solidFill>
                  <a:schemeClr val="bg1"/>
                </a:solidFill>
              </a:rPr>
              <a:t>Microsoft </a:t>
            </a:r>
            <a:r>
              <a:rPr lang="en-US" sz="2600" dirty="0">
                <a:solidFill>
                  <a:schemeClr val="bg1"/>
                </a:solidFill>
              </a:rPr>
              <a:t>Azure </a:t>
            </a:r>
            <a:r>
              <a:rPr lang="en-US" sz="2600" dirty="0" err="1">
                <a:solidFill>
                  <a:schemeClr val="bg1"/>
                </a:solidFill>
              </a:rPr>
              <a:t>IoT</a:t>
            </a:r>
            <a:r>
              <a:rPr lang="en-US" sz="2600" dirty="0">
                <a:solidFill>
                  <a:schemeClr val="bg1"/>
                </a:solidFill>
              </a:rPr>
              <a:t> </a:t>
            </a:r>
            <a:r>
              <a:rPr lang="zh-TW" altLang="en-US" sz="2600" dirty="0" smtClean="0">
                <a:solidFill>
                  <a:schemeClr val="bg1"/>
                </a:solidFill>
              </a:rPr>
              <a:t>服務，您可以有效地監控既有資產、增加操作效率來引發創新、以及利用進階的資料分析來帶領公司商業模式的轉型，以及增加營收來源</a:t>
            </a:r>
            <a:endParaRPr lang="en-US" sz="2600" dirty="0" smtClean="0">
              <a:solidFill>
                <a:schemeClr val="bg1"/>
              </a:solidFill>
            </a:endParaRPr>
          </a:p>
        </p:txBody>
      </p:sp>
      <p:grpSp>
        <p:nvGrpSpPr>
          <p:cNvPr id="3" name="Group 2"/>
          <p:cNvGrpSpPr/>
          <p:nvPr/>
        </p:nvGrpSpPr>
        <p:grpSpPr>
          <a:xfrm>
            <a:off x="7618412" y="533400"/>
            <a:ext cx="4928126" cy="5632311"/>
            <a:chOff x="7643286" y="73759"/>
            <a:chExt cx="4928126" cy="5632311"/>
          </a:xfrm>
        </p:grpSpPr>
        <p:sp>
          <p:nvSpPr>
            <p:cNvPr id="4" name="Rectangle 3"/>
            <p:cNvSpPr/>
            <p:nvPr/>
          </p:nvSpPr>
          <p:spPr>
            <a:xfrm>
              <a:off x="7770812" y="73759"/>
              <a:ext cx="4800600" cy="5632311"/>
            </a:xfrm>
            <a:prstGeom prst="rect">
              <a:avLst/>
            </a:prstGeom>
          </p:spPr>
          <p:txBody>
            <a:bodyPr wrap="square">
              <a:spAutoFit/>
            </a:bodyPr>
            <a:lstStyle/>
            <a:p>
              <a:pPr lvl="1">
                <a:lnSpc>
                  <a:spcPct val="250000"/>
                </a:lnSpc>
              </a:pPr>
              <a:r>
                <a:rPr lang="zh-TW" altLang="en-US" sz="2400" dirty="0" smtClean="0">
                  <a:solidFill>
                    <a:schemeClr val="bg1"/>
                  </a:solidFill>
                </a:rPr>
                <a:t>事件中心 </a:t>
              </a:r>
              <a:r>
                <a:rPr lang="en-US" altLang="zh-TW" sz="2400" dirty="0" smtClean="0">
                  <a:solidFill>
                    <a:schemeClr val="bg1"/>
                  </a:solidFill>
                </a:rPr>
                <a:t>(Event Hubs)</a:t>
              </a:r>
              <a:endParaRPr lang="en-US" sz="2400" dirty="0">
                <a:solidFill>
                  <a:schemeClr val="bg1"/>
                </a:solidFill>
              </a:endParaRPr>
            </a:p>
            <a:p>
              <a:pPr lvl="1">
                <a:lnSpc>
                  <a:spcPct val="250000"/>
                </a:lnSpc>
              </a:pPr>
              <a:r>
                <a:rPr lang="zh-TW" altLang="en-US" sz="2400" smtClean="0">
                  <a:solidFill>
                    <a:schemeClr val="bg1"/>
                  </a:solidFill>
                </a:rPr>
                <a:t>通知</a:t>
              </a:r>
              <a:r>
                <a:rPr lang="zh-TW" altLang="en-US" sz="2400" smtClean="0">
                  <a:solidFill>
                    <a:schemeClr val="bg1"/>
                  </a:solidFill>
                </a:rPr>
                <a:t>中樞</a:t>
              </a:r>
              <a:endParaRPr lang="en-US" sz="2400" dirty="0">
                <a:solidFill>
                  <a:schemeClr val="bg1"/>
                </a:solidFill>
              </a:endParaRPr>
            </a:p>
            <a:p>
              <a:pPr lvl="1">
                <a:lnSpc>
                  <a:spcPct val="250000"/>
                </a:lnSpc>
              </a:pPr>
              <a:r>
                <a:rPr lang="zh-TW" altLang="en-US" sz="2400" dirty="0" smtClean="0">
                  <a:solidFill>
                    <a:schemeClr val="bg1"/>
                  </a:solidFill>
                </a:rPr>
                <a:t>串流分析 </a:t>
              </a:r>
              <a:r>
                <a:rPr lang="en-US" altLang="zh-TW" sz="2400" dirty="0" smtClean="0">
                  <a:solidFill>
                    <a:schemeClr val="bg1"/>
                  </a:solidFill>
                </a:rPr>
                <a:t>(Stream Analytics)</a:t>
              </a:r>
              <a:endParaRPr lang="en-US" sz="2400" dirty="0">
                <a:solidFill>
                  <a:schemeClr val="bg1"/>
                </a:solidFill>
              </a:endParaRPr>
            </a:p>
            <a:p>
              <a:pPr lvl="1">
                <a:lnSpc>
                  <a:spcPct val="250000"/>
                </a:lnSpc>
              </a:pPr>
              <a:r>
                <a:rPr lang="zh-TW" altLang="en-US" sz="2400" dirty="0" smtClean="0">
                  <a:solidFill>
                    <a:schemeClr val="bg1"/>
                  </a:solidFill>
                </a:rPr>
                <a:t>機器學習</a:t>
              </a:r>
              <a:endParaRPr lang="en-US" sz="2400" dirty="0">
                <a:solidFill>
                  <a:schemeClr val="bg1"/>
                </a:solidFill>
              </a:endParaRP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a:t>
            </a:r>
            <a:r>
              <a:rPr lang="en-US" dirty="0" err="1" smtClean="0">
                <a:solidFill>
                  <a:schemeClr val="bg1"/>
                </a:solidFill>
              </a:rPr>
              <a:t>IoT</a:t>
            </a:r>
            <a:r>
              <a:rPr lang="en-US" dirty="0"/>
              <a:t> </a:t>
            </a:r>
            <a:r>
              <a:rPr lang="zh-TW" altLang="en-US" dirty="0" smtClean="0"/>
              <a:t>資料流情境</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擷取 </a:t>
              </a:r>
              <a:r>
                <a:rPr lang="en-US" sz="1764" dirty="0" smtClean="0">
                  <a:gradFill>
                    <a:gsLst>
                      <a:gs pos="0">
                        <a:srgbClr val="FFFFFF"/>
                      </a:gs>
                      <a:gs pos="100000">
                        <a:srgbClr val="FFFFFF"/>
                      </a:gs>
                    </a:gsLst>
                    <a:lin ang="5400000" scaled="1"/>
                  </a:gradFill>
                  <a:ea typeface="Segoe UI" pitchFamily="34" charset="0"/>
                  <a:cs typeface="Segoe UI" pitchFamily="34" charset="0"/>
                </a:rPr>
                <a:t>(</a:t>
              </a:r>
              <a:r>
                <a:rPr lang="en-US" sz="1764" dirty="0">
                  <a:gradFill>
                    <a:gsLst>
                      <a:gs pos="0">
                        <a:srgbClr val="FFFFFF"/>
                      </a:gs>
                      <a:gs pos="100000">
                        <a:srgbClr val="FFFFFF"/>
                      </a:gs>
                    </a:gsLst>
                    <a:lin ang="5400000" scaled="1"/>
                  </a:gradFill>
                  <a:ea typeface="Segoe UI" pitchFamily="34" charset="0"/>
                  <a:cs typeface="Segoe UI" pitchFamily="34" charset="0"/>
                </a:rPr>
                <a:t>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收集</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資料呈現或因應動作</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事件來源</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轉換</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永久儲存</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zh-TW" altLang="en-US" sz="1568" dirty="0" smtClean="0">
                  <a:gradFill>
                    <a:gsLst>
                      <a:gs pos="0">
                        <a:srgbClr val="FFFFFF"/>
                      </a:gs>
                      <a:gs pos="100000">
                        <a:srgbClr val="FFFFFF"/>
                      </a:gs>
                    </a:gsLst>
                    <a:lin ang="5400000" scaled="1"/>
                  </a:gradFill>
                  <a:ea typeface="Segoe UI" pitchFamily="34" charset="0"/>
                  <a:cs typeface="Segoe UI" pitchFamily="34" charset="0"/>
                </a:rPr>
                <a:t>事件中心</a:t>
              </a:r>
              <a:endParaRPr lang="en-US" sz="1568" dirty="0">
                <a:gradFill>
                  <a:gsLst>
                    <a:gs pos="0">
                      <a:srgbClr val="FFFFFF"/>
                    </a:gs>
                    <a:gs pos="100000">
                      <a:srgbClr val="FFFFFF"/>
                    </a:gs>
                  </a:gsLst>
                  <a:lin ang="5400000" scaled="1"/>
                </a:gradFill>
                <a:ea typeface="Segoe UI" pitchFamily="34" charset="0"/>
                <a:cs typeface="Segoe UI" pitchFamily="34" charset="0"/>
              </a:endParaRP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26" y="4773273"/>
            <a:ext cx="1394558" cy="656174"/>
            <a:chOff x="6401114" y="4959527"/>
            <a:chExt cx="1422894"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539740" cy="387827"/>
            </a:xfrm>
            <a:prstGeom prst="rect">
              <a:avLst/>
            </a:prstGeom>
            <a:noFill/>
          </p:spPr>
          <p:txBody>
            <a:bodyPr wrap="none" lIns="0" tIns="0" rIns="0" bIns="0" rtlCol="0">
              <a:spAutoFit/>
            </a:bodyPr>
            <a:lstStyle/>
            <a:p>
              <a:pPr>
                <a:lnSpc>
                  <a:spcPct val="90000"/>
                </a:lnSpc>
                <a:spcAft>
                  <a:spcPts val="588"/>
                </a:spcAft>
              </a:pPr>
              <a:r>
                <a:rPr lang="zh-TW" altLang="en-US" sz="1372" dirty="0" smtClean="0">
                  <a:gradFill>
                    <a:gsLst>
                      <a:gs pos="2917">
                        <a:srgbClr val="68217A"/>
                      </a:gs>
                      <a:gs pos="30000">
                        <a:srgbClr val="68217A"/>
                      </a:gs>
                    </a:gsLst>
                    <a:lin ang="5400000" scaled="0"/>
                  </a:gradFill>
                </a:rPr>
                <a:t>儲存體</a:t>
              </a:r>
              <a:r>
                <a:rPr lang="en-US" altLang="zh-TW" sz="1372" dirty="0" smtClean="0">
                  <a:gradFill>
                    <a:gsLst>
                      <a:gs pos="2917">
                        <a:srgbClr val="68217A"/>
                      </a:gs>
                      <a:gs pos="30000">
                        <a:srgbClr val="68217A"/>
                      </a:gs>
                    </a:gsLst>
                    <a:lin ang="5400000" scaled="0"/>
                  </a:gradFill>
                </a:rPr>
                <a:t/>
              </a:r>
              <a:br>
                <a:rPr lang="en-US" altLang="zh-TW" sz="1372" dirty="0" smtClean="0">
                  <a:gradFill>
                    <a:gsLst>
                      <a:gs pos="2917">
                        <a:srgbClr val="68217A"/>
                      </a:gs>
                      <a:gs pos="30000">
                        <a:srgbClr val="68217A"/>
                      </a:gs>
                    </a:gsLst>
                    <a:lin ang="5400000" scaled="0"/>
                  </a:gradFill>
                </a:rPr>
              </a:br>
              <a:r>
                <a:rPr lang="zh-TW" altLang="en-US" sz="1372" dirty="0" smtClean="0">
                  <a:gradFill>
                    <a:gsLst>
                      <a:gs pos="2917">
                        <a:srgbClr val="68217A"/>
                      </a:gs>
                      <a:gs pos="30000">
                        <a:srgbClr val="68217A"/>
                      </a:gs>
                    </a:gsLst>
                    <a:lin ang="5400000" scaled="0"/>
                  </a:gradFill>
                </a:rPr>
                <a:t>連接器</a:t>
              </a:r>
              <a:endParaRPr lang="en-US" sz="1372" dirty="0">
                <a:gradFill>
                  <a:gsLst>
                    <a:gs pos="2917">
                      <a:srgbClr val="68217A"/>
                    </a:gs>
                    <a:gs pos="30000">
                      <a:srgbClr val="68217A"/>
                    </a:gs>
                  </a:gsLst>
                  <a:lin ang="5400000" scaled="0"/>
                </a:gradFill>
              </a:endParaRPr>
            </a:p>
          </p:txBody>
        </p:sp>
      </p:grpSp>
      <p:sp>
        <p:nvSpPr>
          <p:cNvPr id="174" name="TextBox 173"/>
          <p:cNvSpPr txBox="1"/>
          <p:nvPr/>
        </p:nvSpPr>
        <p:spPr>
          <a:xfrm>
            <a:off x="6946208" y="4085853"/>
            <a:ext cx="705321" cy="190052"/>
          </a:xfrm>
          <a:prstGeom prst="rect">
            <a:avLst/>
          </a:prstGeom>
          <a:noFill/>
        </p:spPr>
        <p:txBody>
          <a:bodyPr wrap="none" lIns="0" tIns="0" rIns="0" bIns="0" rtlCol="0">
            <a:spAutoFit/>
          </a:bodyPr>
          <a:lstStyle/>
          <a:p>
            <a:pPr>
              <a:lnSpc>
                <a:spcPct val="90000"/>
              </a:lnSpc>
              <a:spcAft>
                <a:spcPts val="588"/>
              </a:spcAft>
            </a:pPr>
            <a:r>
              <a:rPr lang="zh-TW" altLang="en-US" sz="1372" dirty="0" smtClean="0">
                <a:gradFill>
                  <a:gsLst>
                    <a:gs pos="2917">
                      <a:srgbClr val="68217A"/>
                    </a:gs>
                    <a:gs pos="30000">
                      <a:srgbClr val="68217A"/>
                    </a:gs>
                  </a:gsLst>
                  <a:lin ang="5400000" scaled="0"/>
                </a:gradFill>
              </a:rPr>
              <a:t>串流處理</a:t>
            </a:r>
            <a:endParaRPr lang="en-US" sz="1372" dirty="0">
              <a:gradFill>
                <a:gsLst>
                  <a:gs pos="2917">
                    <a:srgbClr val="68217A"/>
                  </a:gs>
                  <a:gs pos="30000">
                    <a:srgbClr val="68217A"/>
                  </a:gs>
                </a:gsLst>
                <a:lin ang="5400000" scaled="0"/>
              </a:gradFill>
            </a:endParaRP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802621" y="2245723"/>
            <a:ext cx="725480" cy="970181"/>
            <a:chOff x="818928" y="2289942"/>
            <a:chExt cx="740220" cy="98989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829218" y="3085922"/>
              <a:ext cx="719652" cy="193913"/>
            </a:xfrm>
            <a:prstGeom prst="rect">
              <a:avLst/>
            </a:prstGeom>
            <a:noFill/>
          </p:spPr>
          <p:txBody>
            <a:bodyPr wrap="none" lIns="0" tIns="0" rIns="0" bIns="0" rtlCol="0">
              <a:spAutoFit/>
            </a:bodyPr>
            <a:lstStyle/>
            <a:p>
              <a:pPr algn="ctr">
                <a:lnSpc>
                  <a:spcPct val="90000"/>
                </a:lnSpc>
                <a:spcAft>
                  <a:spcPts val="588"/>
                </a:spcAft>
              </a:pPr>
              <a:r>
                <a:rPr lang="zh-TW" altLang="en-US" sz="1372" dirty="0" smtClean="0">
                  <a:gradFill>
                    <a:gsLst>
                      <a:gs pos="2917">
                        <a:srgbClr val="68217A"/>
                      </a:gs>
                      <a:gs pos="30000">
                        <a:srgbClr val="68217A"/>
                      </a:gs>
                    </a:gsLst>
                    <a:lin ang="5400000" scaled="0"/>
                  </a:gradFill>
                </a:rPr>
                <a:t>應用程式</a:t>
              </a:r>
              <a:endParaRPr lang="en-US" sz="1372" dirty="0">
                <a:gradFill>
                  <a:gsLst>
                    <a:gs pos="2917">
                      <a:srgbClr val="68217A"/>
                    </a:gs>
                    <a:gs pos="30000">
                      <a:srgbClr val="68217A"/>
                    </a:gs>
                  </a:gsLst>
                  <a:lin ang="5400000" scaled="0"/>
                </a:gradFill>
              </a:endParaRP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zh-TW" altLang="en-US" sz="1176" dirty="0" smtClean="0">
                <a:gradFill>
                  <a:gsLst>
                    <a:gs pos="2917">
                      <a:srgbClr val="68217A"/>
                    </a:gs>
                    <a:gs pos="30000">
                      <a:srgbClr val="68217A"/>
                    </a:gs>
                  </a:gsLst>
                  <a:lin ang="5400000" scaled="0"/>
                </a:gradFill>
                <a:ea typeface="MS PGothic" charset="0"/>
                <a:cs typeface="MS PGothic" charset="0"/>
              </a:rPr>
              <a:t>傳統</a:t>
            </a:r>
            <a:r>
              <a:rPr lang="en-US" sz="1176" dirty="0" smtClean="0">
                <a:gradFill>
                  <a:gsLst>
                    <a:gs pos="2917">
                      <a:srgbClr val="68217A"/>
                    </a:gs>
                    <a:gs pos="30000">
                      <a:srgbClr val="68217A"/>
                    </a:gs>
                  </a:gsLst>
                  <a:lin ang="5400000" scaled="0"/>
                </a:gradFill>
                <a:ea typeface="MS PGothic" charset="0"/>
                <a:cs typeface="MS PGothic" charset="0"/>
              </a:rPr>
              <a:t> </a:t>
            </a:r>
            <a:r>
              <a:rPr lang="en-US" sz="1176" dirty="0">
                <a:gradFill>
                  <a:gsLst>
                    <a:gs pos="2917">
                      <a:srgbClr val="68217A"/>
                    </a:gs>
                    <a:gs pos="30000">
                      <a:srgbClr val="68217A"/>
                    </a:gs>
                  </a:gsLst>
                  <a:lin ang="5400000" scaled="0"/>
                </a:gradFill>
                <a:ea typeface="MS PGothic" charset="0"/>
                <a:cs typeface="MS PGothic" charset="0"/>
              </a:rPr>
              <a:t>IOT </a:t>
            </a:r>
            <a:br>
              <a:rPr lang="en-US" sz="1176" dirty="0">
                <a:gradFill>
                  <a:gsLst>
                    <a:gs pos="2917">
                      <a:srgbClr val="68217A"/>
                    </a:gs>
                    <a:gs pos="30000">
                      <a:srgbClr val="68217A"/>
                    </a:gs>
                  </a:gsLst>
                  <a:lin ang="5400000" scaled="0"/>
                </a:gradFill>
                <a:ea typeface="MS PGothic" charset="0"/>
                <a:cs typeface="MS PGothic" charset="0"/>
              </a:rPr>
            </a:br>
            <a:r>
              <a:rPr lang="en-US" sz="1176" dirty="0" smtClean="0">
                <a:gradFill>
                  <a:gsLst>
                    <a:gs pos="2917">
                      <a:srgbClr val="68217A"/>
                    </a:gs>
                    <a:gs pos="30000">
                      <a:srgbClr val="68217A"/>
                    </a:gs>
                  </a:gsLst>
                  <a:lin ang="5400000" scaled="0"/>
                </a:gradFill>
                <a:ea typeface="MS PGothic" charset="0"/>
                <a:cs typeface="MS PGothic" charset="0"/>
              </a:rPr>
              <a:t>(</a:t>
            </a:r>
            <a:r>
              <a:rPr lang="zh-TW" altLang="en-US" sz="1176" dirty="0" smtClean="0">
                <a:gradFill>
                  <a:gsLst>
                    <a:gs pos="2917">
                      <a:srgbClr val="68217A"/>
                    </a:gs>
                    <a:gs pos="30000">
                      <a:srgbClr val="68217A"/>
                    </a:gs>
                  </a:gsLst>
                  <a:lin ang="5400000" scaled="0"/>
                </a:gradFill>
                <a:ea typeface="MS PGothic" charset="0"/>
                <a:cs typeface="MS PGothic" charset="0"/>
              </a:rPr>
              <a:t>自訂通訊協定</a:t>
            </a:r>
            <a:r>
              <a:rPr lang="en-US" sz="1176" dirty="0" smtClean="0">
                <a:gradFill>
                  <a:gsLst>
                    <a:gs pos="2917">
                      <a:srgbClr val="68217A"/>
                    </a:gs>
                    <a:gs pos="30000">
                      <a:srgbClr val="68217A"/>
                    </a:gs>
                  </a:gsLst>
                  <a:lin ang="5400000" scaled="0"/>
                </a:gradFill>
                <a:ea typeface="MS PGothic" charset="0"/>
                <a:cs typeface="MS PGothic" charset="0"/>
              </a:rPr>
              <a:t>)</a:t>
            </a:r>
            <a:endParaRPr lang="en-US" sz="1176" dirty="0">
              <a:gradFill>
                <a:gsLst>
                  <a:gs pos="2917">
                    <a:srgbClr val="68217A"/>
                  </a:gs>
                  <a:gs pos="30000">
                    <a:srgbClr val="68217A"/>
                  </a:gs>
                </a:gsLst>
                <a:lin ang="5400000" scaled="0"/>
              </a:gradFill>
              <a:ea typeface="MS PGothic" charset="0"/>
              <a:cs typeface="MS PGothic" charset="0"/>
            </a:endParaRP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zh-TW" altLang="en-US" sz="1176" dirty="0" smtClean="0">
                <a:gradFill>
                  <a:gsLst>
                    <a:gs pos="2917">
                      <a:srgbClr val="68217A"/>
                    </a:gs>
                    <a:gs pos="30000">
                      <a:srgbClr val="68217A"/>
                    </a:gs>
                  </a:gsLst>
                  <a:lin ang="5400000" scaled="0"/>
                </a:gradFill>
                <a:ea typeface="MS PGothic" charset="0"/>
                <a:cs typeface="MS PGothic" charset="0"/>
              </a:rPr>
              <a:t>一般裝置</a:t>
            </a:r>
            <a:endParaRPr lang="en-US" sz="1176" dirty="0">
              <a:gradFill>
                <a:gsLst>
                  <a:gs pos="2917">
                    <a:srgbClr val="68217A"/>
                  </a:gs>
                  <a:gs pos="30000">
                    <a:srgbClr val="68217A"/>
                  </a:gs>
                </a:gsLst>
                <a:lin ang="5400000" scaled="0"/>
              </a:gradFill>
              <a:ea typeface="MS PGothic" charset="0"/>
              <a:cs typeface="MS PGothic" charset="0"/>
            </a:endParaRP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zh-TW" altLang="en-US" sz="1176" dirty="0" smtClean="0">
                <a:gradFill>
                  <a:gsLst>
                    <a:gs pos="2917">
                      <a:srgbClr val="68217A"/>
                    </a:gs>
                    <a:gs pos="30000">
                      <a:srgbClr val="68217A"/>
                    </a:gs>
                  </a:gsLst>
                  <a:lin ang="5400000" scaled="0"/>
                </a:gradFill>
                <a:ea typeface="MS PGothic" charset="0"/>
                <a:cs typeface="MS PGothic" charset="0"/>
              </a:rPr>
              <a:t>具備 </a:t>
            </a:r>
            <a:r>
              <a:rPr lang="en-US" sz="1176" dirty="0" smtClean="0">
                <a:gradFill>
                  <a:gsLst>
                    <a:gs pos="2917">
                      <a:srgbClr val="68217A"/>
                    </a:gs>
                    <a:gs pos="30000">
                      <a:srgbClr val="68217A"/>
                    </a:gs>
                  </a:gsLst>
                  <a:lin ang="5400000" scaled="0"/>
                </a:gradFill>
                <a:ea typeface="MS PGothic" charset="0"/>
                <a:cs typeface="MS PGothic" charset="0"/>
              </a:rPr>
              <a:t>IP </a:t>
            </a:r>
            <a:r>
              <a:rPr lang="zh-TW" altLang="en-US" sz="1176" dirty="0" smtClean="0">
                <a:gradFill>
                  <a:gsLst>
                    <a:gs pos="2917">
                      <a:srgbClr val="68217A"/>
                    </a:gs>
                    <a:gs pos="30000">
                      <a:srgbClr val="68217A"/>
                    </a:gs>
                  </a:gsLst>
                  <a:lin ang="5400000" scaled="0"/>
                </a:gradFill>
                <a:ea typeface="MS PGothic" charset="0"/>
                <a:cs typeface="MS PGothic" charset="0"/>
              </a:rPr>
              <a:t>的裝置</a:t>
            </a:r>
            <a:r>
              <a:rPr lang="en-US" sz="1176" dirty="0">
                <a:gradFill>
                  <a:gsLst>
                    <a:gs pos="2917">
                      <a:srgbClr val="68217A"/>
                    </a:gs>
                    <a:gs pos="30000">
                      <a:srgbClr val="68217A"/>
                    </a:gs>
                  </a:gsLst>
                  <a:lin ang="5400000" scaled="0"/>
                </a:gradFill>
                <a:ea typeface="MS PGothic" charset="0"/>
                <a:cs typeface="MS PGothic" charset="0"/>
              </a:rPr>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zh-TW" altLang="en-US" sz="1176" dirty="0" smtClean="0">
                <a:gradFill>
                  <a:gsLst>
                    <a:gs pos="2917">
                      <a:srgbClr val="68217A"/>
                    </a:gs>
                    <a:gs pos="30000">
                      <a:srgbClr val="68217A"/>
                    </a:gs>
                  </a:gsLst>
                  <a:lin ang="5400000" scaled="0"/>
                </a:gradFill>
                <a:ea typeface="MS PGothic" charset="0"/>
                <a:cs typeface="MS PGothic" charset="0"/>
              </a:rPr>
              <a:t>低功耗裝置</a:t>
            </a:r>
            <a:r>
              <a:rPr lang="en-US" sz="1176" dirty="0" smtClean="0">
                <a:gradFill>
                  <a:gsLst>
                    <a:gs pos="2917">
                      <a:srgbClr val="68217A"/>
                    </a:gs>
                    <a:gs pos="30000">
                      <a:srgbClr val="68217A"/>
                    </a:gs>
                  </a:gsLst>
                  <a:lin ang="5400000" scaled="0"/>
                </a:gradFill>
                <a:ea typeface="MS PGothic" charset="0"/>
                <a:cs typeface="MS PGothic" charset="0"/>
              </a:rPr>
              <a:t> </a:t>
            </a:r>
            <a:r>
              <a:rPr lang="en-US" sz="1176" dirty="0">
                <a:gradFill>
                  <a:gsLst>
                    <a:gs pos="2917">
                      <a:srgbClr val="68217A"/>
                    </a:gs>
                    <a:gs pos="30000">
                      <a:srgbClr val="68217A"/>
                    </a:gs>
                  </a:gsLst>
                  <a:lin ang="5400000" scaled="0"/>
                </a:gradFill>
                <a:ea typeface="MS PGothic" charset="0"/>
                <a:cs typeface="MS PGothic" charset="0"/>
              </a:rPr>
              <a:t>(RTOS)</a:t>
            </a:r>
          </a:p>
        </p:txBody>
      </p:sp>
      <p:grpSp>
        <p:nvGrpSpPr>
          <p:cNvPr id="6" name="Group 5"/>
          <p:cNvGrpSpPr/>
          <p:nvPr/>
        </p:nvGrpSpPr>
        <p:grpSpPr>
          <a:xfrm>
            <a:off x="10367191" y="2075139"/>
            <a:ext cx="1274099" cy="3095101"/>
            <a:chOff x="10577839" y="1941221"/>
            <a:chExt cx="1299987" cy="3157987"/>
          </a:xfrm>
        </p:grpSpPr>
        <p:grpSp>
          <p:nvGrpSpPr>
            <p:cNvPr id="3" name="Group 2"/>
            <p:cNvGrpSpPr/>
            <p:nvPr/>
          </p:nvGrpSpPr>
          <p:grpSpPr>
            <a:xfrm>
              <a:off x="10838794" y="3133356"/>
              <a:ext cx="899565" cy="931631"/>
              <a:chOff x="10838794" y="3103906"/>
              <a:chExt cx="899565" cy="93163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838794" y="3841624"/>
                <a:ext cx="899565" cy="19391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zh-TW" altLang="en-US" sz="1372" dirty="0" smtClean="0">
                    <a:gradFill>
                      <a:gsLst>
                        <a:gs pos="2917">
                          <a:srgbClr val="68217A"/>
                        </a:gs>
                        <a:gs pos="30000">
                          <a:srgbClr val="68217A"/>
                        </a:gs>
                      </a:gsLst>
                      <a:lin ang="5400000" scaled="0"/>
                    </a:gradFill>
                  </a:rPr>
                  <a:t>搜尋與查詢</a:t>
                </a:r>
                <a:endParaRPr lang="en-US" sz="1372" dirty="0">
                  <a:gradFill>
                    <a:gsLst>
                      <a:gs pos="2917">
                        <a:srgbClr val="68217A"/>
                      </a:gs>
                      <a:gs pos="30000">
                        <a:srgbClr val="68217A"/>
                      </a:gs>
                    </a:gsLst>
                    <a:lin ang="5400000" scaled="0"/>
                  </a:gradFill>
                </a:endParaRPr>
              </a:p>
            </p:txBody>
          </p:sp>
        </p:grpSp>
        <p:grpSp>
          <p:nvGrpSpPr>
            <p:cNvPr id="2" name="Group 1"/>
            <p:cNvGrpSpPr/>
            <p:nvPr/>
          </p:nvGrpSpPr>
          <p:grpSpPr>
            <a:xfrm>
              <a:off x="10608359" y="4144657"/>
              <a:ext cx="1269467" cy="954551"/>
              <a:chOff x="10608359" y="4144657"/>
              <a:chExt cx="1269467" cy="954551"/>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608359" y="4905295"/>
                <a:ext cx="1269467" cy="19391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zh-TW" altLang="en-US" sz="1372" dirty="0" smtClean="0">
                    <a:gradFill>
                      <a:gsLst>
                        <a:gs pos="2917">
                          <a:srgbClr val="68217A"/>
                        </a:gs>
                        <a:gs pos="30000">
                          <a:srgbClr val="68217A"/>
                        </a:gs>
                      </a:gsLst>
                      <a:lin ang="5400000" scaled="0"/>
                    </a:gradFill>
                  </a:rPr>
                  <a:t>資料分析</a:t>
                </a:r>
                <a:r>
                  <a:rPr lang="en-US" sz="1372" dirty="0" smtClean="0">
                    <a:gradFill>
                      <a:gsLst>
                        <a:gs pos="2917">
                          <a:srgbClr val="68217A"/>
                        </a:gs>
                        <a:gs pos="30000">
                          <a:srgbClr val="68217A"/>
                        </a:gs>
                      </a:gsLst>
                      <a:lin ang="5400000" scaled="0"/>
                    </a:gradFill>
                  </a:rPr>
                  <a:t> </a:t>
                </a:r>
                <a:r>
                  <a:rPr lang="en-US" sz="1372" dirty="0">
                    <a:gradFill>
                      <a:gsLst>
                        <a:gs pos="2917">
                          <a:srgbClr val="68217A"/>
                        </a:gs>
                        <a:gs pos="30000">
                          <a:srgbClr val="68217A"/>
                        </a:gs>
                      </a:gsLst>
                      <a:lin ang="5400000" scaled="0"/>
                    </a:gradFill>
                  </a:rPr>
                  <a:t>(Excel)</a:t>
                </a:r>
              </a:p>
            </p:txBody>
          </p:sp>
        </p:grpSp>
        <p:grpSp>
          <p:nvGrpSpPr>
            <p:cNvPr id="5" name="Group 4"/>
            <p:cNvGrpSpPr/>
            <p:nvPr/>
          </p:nvGrpSpPr>
          <p:grpSpPr>
            <a:xfrm>
              <a:off x="10577839" y="1941221"/>
              <a:ext cx="1153667" cy="1047990"/>
              <a:chOff x="10577839" y="1941221"/>
              <a:chExt cx="1153667" cy="1047990"/>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153667" cy="38782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a:r>
                  <a:rPr lang="en-US" sz="1372" dirty="0" smtClean="0">
                    <a:gradFill>
                      <a:gsLst>
                        <a:gs pos="2917">
                          <a:srgbClr val="68217A"/>
                        </a:gs>
                        <a:gs pos="30000">
                          <a:srgbClr val="68217A"/>
                        </a:gs>
                      </a:gsLst>
                      <a:lin ang="5400000" scaled="0"/>
                    </a:gradFill>
                  </a:rPr>
                  <a:t>Web/</a:t>
                </a:r>
                <a:r>
                  <a:rPr lang="zh-TW" altLang="en-US" sz="1372" dirty="0" smtClean="0">
                    <a:gradFill>
                      <a:gsLst>
                        <a:gs pos="2917">
                          <a:srgbClr val="68217A"/>
                        </a:gs>
                        <a:gs pos="30000">
                          <a:srgbClr val="68217A"/>
                        </a:gs>
                      </a:gsLst>
                      <a:lin ang="5400000" scaled="0"/>
                    </a:gradFill>
                  </a:rPr>
                  <a:t>應用程式</a:t>
                </a:r>
                <a:r>
                  <a:rPr lang="en-US" sz="1372" dirty="0">
                    <a:gradFill>
                      <a:gsLst>
                        <a:gs pos="2917">
                          <a:srgbClr val="68217A"/>
                        </a:gs>
                        <a:gs pos="30000">
                          <a:srgbClr val="68217A"/>
                        </a:gs>
                      </a:gsLst>
                      <a:lin ang="5400000" scaled="0"/>
                    </a:gradFill>
                  </a:rPr>
                  <a:t/>
                </a:r>
                <a:br>
                  <a:rPr lang="en-US" sz="1372" dirty="0">
                    <a:gradFill>
                      <a:gsLst>
                        <a:gs pos="2917">
                          <a:srgbClr val="68217A"/>
                        </a:gs>
                        <a:gs pos="30000">
                          <a:srgbClr val="68217A"/>
                        </a:gs>
                      </a:gsLst>
                      <a:lin ang="5400000" scaled="0"/>
                    </a:gradFill>
                  </a:rPr>
                </a:br>
                <a:r>
                  <a:rPr lang="zh-TW" altLang="en-US" sz="1372" dirty="0" smtClean="0">
                    <a:gradFill>
                      <a:gsLst>
                        <a:gs pos="2917">
                          <a:srgbClr val="68217A"/>
                        </a:gs>
                        <a:gs pos="30000">
                          <a:srgbClr val="68217A"/>
                        </a:gs>
                      </a:gsLst>
                      <a:lin ang="5400000" scaled="0"/>
                    </a:gradFill>
                  </a:rPr>
                  <a:t>儀表板</a:t>
                </a:r>
                <a:endParaRPr lang="en-US" sz="1372" dirty="0">
                  <a:gradFill>
                    <a:gsLst>
                      <a:gs pos="2917">
                        <a:srgbClr val="68217A"/>
                      </a:gs>
                      <a:gs pos="30000">
                        <a:srgbClr val="68217A"/>
                      </a:gs>
                    </a:gsLst>
                    <a:lin ang="5400000" scaled="0"/>
                  </a:gradFill>
                </a:endParaRP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zh-TW" altLang="en-US" sz="1568" dirty="0" smtClean="0">
                <a:gradFill>
                  <a:gsLst>
                    <a:gs pos="0">
                      <a:srgbClr val="FFFFFF"/>
                    </a:gs>
                    <a:gs pos="100000">
                      <a:srgbClr val="FFFFFF"/>
                    </a:gs>
                  </a:gsLst>
                  <a:lin ang="5400000" scaled="1"/>
                </a:gradFill>
                <a:ea typeface="Segoe UI" pitchFamily="34" charset="0"/>
                <a:cs typeface="Segoe UI" pitchFamily="34" charset="0"/>
              </a:rPr>
              <a:t>串流分析</a:t>
            </a:r>
            <a:endParaRPr lang="en-US" sz="1568" dirty="0">
              <a:gradFill>
                <a:gsLst>
                  <a:gs pos="0">
                    <a:srgbClr val="FFFFFF"/>
                  </a:gs>
                  <a:gs pos="100000">
                    <a:srgbClr val="FFFFFF"/>
                  </a:gs>
                </a:gsLst>
                <a:lin ang="5400000" scaled="1"/>
              </a:gradFill>
              <a:ea typeface="Segoe UI" pitchFamily="34" charset="0"/>
              <a:cs typeface="Segoe UI" pitchFamily="34" charset="0"/>
            </a:endParaRP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539765" y="6143486"/>
            <a:ext cx="1057982"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zh-TW" altLang="en-US" sz="1372" dirty="0" smtClean="0">
                <a:gradFill>
                  <a:gsLst>
                    <a:gs pos="2917">
                      <a:srgbClr val="68217A"/>
                    </a:gs>
                    <a:gs pos="30000">
                      <a:srgbClr val="68217A"/>
                    </a:gs>
                  </a:gsLst>
                  <a:lin ang="5400000" scaled="0"/>
                </a:gradFill>
              </a:rPr>
              <a:t>觸發裝置反應</a:t>
            </a:r>
            <a:endParaRPr lang="en-US" sz="1372" dirty="0">
              <a:gradFill>
                <a:gsLst>
                  <a:gs pos="2917">
                    <a:srgbClr val="68217A"/>
                  </a:gs>
                  <a:gs pos="30000">
                    <a:srgbClr val="68217A"/>
                  </a:gs>
                </a:gsLst>
                <a:lin ang="5400000" scaled="0"/>
              </a:gradFill>
            </a:endParaRP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3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947</Words>
  <Application>Microsoft Office PowerPoint</Application>
  <PresentationFormat>自訂</PresentationFormat>
  <Paragraphs>171</Paragraphs>
  <Slides>17</Slides>
  <Notes>9</Notes>
  <HiddenSlides>0</HiddenSlides>
  <MMClips>0</MMClips>
  <ScaleCrop>false</ScaleCrop>
  <HeadingPairs>
    <vt:vector size="6" baseType="variant">
      <vt:variant>
        <vt:lpstr>使用字型</vt:lpstr>
      </vt:variant>
      <vt:variant>
        <vt:i4>8</vt:i4>
      </vt:variant>
      <vt:variant>
        <vt:lpstr>佈景主題</vt:lpstr>
      </vt:variant>
      <vt:variant>
        <vt:i4>5</vt:i4>
      </vt:variant>
      <vt:variant>
        <vt:lpstr>投影片標題</vt:lpstr>
      </vt:variant>
      <vt:variant>
        <vt:i4>17</vt:i4>
      </vt:variant>
    </vt:vector>
  </HeadingPairs>
  <TitlesOfParts>
    <vt:vector size="30" baseType="lpstr">
      <vt:lpstr>MS PGothic</vt:lpstr>
      <vt:lpstr>新細明體</vt:lpstr>
      <vt:lpstr>Arial</vt:lpstr>
      <vt:lpstr>Segoe UI</vt:lpstr>
      <vt:lpstr>Segoe UI Light</vt:lpstr>
      <vt:lpstr>Segoe UI Semibold</vt:lpstr>
      <vt:lpstr>Segoe UI Semilight</vt:lpstr>
      <vt:lpstr>Wingdings</vt:lpstr>
      <vt:lpstr>Azure Event</vt:lpstr>
      <vt:lpstr>BUILD CHARCOAL BACKGROUND</vt:lpstr>
      <vt:lpstr>1_BUILD CHARCOAL BACKGROUND</vt:lpstr>
      <vt:lpstr>2_BUILD CHARCOAL BACKGROUND</vt:lpstr>
      <vt:lpstr>3_BUILD CHARCOAL BACKGROUND</vt:lpstr>
      <vt:lpstr>Azure IoT Suite 簡介</vt:lpstr>
      <vt:lpstr>PowerPoint 簡報</vt:lpstr>
      <vt:lpstr>PowerPoint 簡報</vt:lpstr>
      <vt:lpstr>PowerPoint 簡報</vt:lpstr>
      <vt:lpstr>PowerPoint 簡報</vt:lpstr>
      <vt:lpstr>Azure 相關服務 </vt:lpstr>
      <vt:lpstr>Microsoft Azure 相關服務 </vt:lpstr>
      <vt:lpstr>物聯網（Internet of Things）</vt:lpstr>
      <vt:lpstr>Azure IoT 資料流情境</vt:lpstr>
      <vt:lpstr>PowerPoint 簡報</vt:lpstr>
      <vt:lpstr>洞悉大數據</vt:lpstr>
      <vt:lpstr>PowerPoint 簡報</vt:lpstr>
      <vt:lpstr>PowerPoint 簡報</vt:lpstr>
      <vt:lpstr>PowerPoint 簡報</vt:lpstr>
      <vt:lpstr>PowerPoint 簡報</vt:lpstr>
      <vt:lpstr>PowerPoint 簡報</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2015-06-22T05:31:03Z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